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1.xml" ContentType="application/vnd.openxmlformats-officedocument.drawingml.chartshapes+xml"/>
  <Override PartName="/ppt/charts/chart14.xml" ContentType="application/vnd.openxmlformats-officedocument.drawingml.chart+xml"/>
  <Override PartName="/ppt/theme/themeOverride5.xml" ContentType="application/vnd.openxmlformats-officedocument.themeOverride+xml"/>
  <Override PartName="/ppt/drawings/drawing2.xml" ContentType="application/vnd.openxmlformats-officedocument.drawingml.chartshapes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theme/themeOverride6.xml" ContentType="application/vnd.openxmlformats-officedocument.themeOverr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charts/chart19.xml" ContentType="application/vnd.openxmlformats-officedocument.drawingml.chart+xml"/>
  <Override PartName="/ppt/theme/themeOverride9.xml" ContentType="application/vnd.openxmlformats-officedocument.themeOverride+xml"/>
  <Override PartName="/ppt/charts/chart20.xml" ContentType="application/vnd.openxmlformats-officedocument.drawingml.chart+xml"/>
  <Override PartName="/ppt/theme/themeOverride10.xml" ContentType="application/vnd.openxmlformats-officedocument.themeOverride+xml"/>
  <Override PartName="/ppt/charts/chart21.xml" ContentType="application/vnd.openxmlformats-officedocument.drawingml.chart+xml"/>
  <Override PartName="/ppt/theme/themeOverride11.xml" ContentType="application/vnd.openxmlformats-officedocument.themeOverride+xml"/>
  <Override PartName="/ppt/charts/chart22.xml" ContentType="application/vnd.openxmlformats-officedocument.drawingml.chart+xml"/>
  <Override PartName="/ppt/theme/themeOverride12.xml" ContentType="application/vnd.openxmlformats-officedocument.themeOverride+xml"/>
  <Override PartName="/ppt/charts/chart23.xml" ContentType="application/vnd.openxmlformats-officedocument.drawingml.chart+xml"/>
  <Override PartName="/ppt/theme/themeOverride13.xml" ContentType="application/vnd.openxmlformats-officedocument.themeOverride+xml"/>
  <Override PartName="/ppt/charts/chart24.xml" ContentType="application/vnd.openxmlformats-officedocument.drawingml.chart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theme/themeOverride15.xml" ContentType="application/vnd.openxmlformats-officedocument.themeOverride+xml"/>
  <Override PartName="/ppt/charts/chart26.xml" ContentType="application/vnd.openxmlformats-officedocument.drawingml.chart+xml"/>
  <Override PartName="/ppt/theme/themeOverride16.xml" ContentType="application/vnd.openxmlformats-officedocument.themeOverride+xml"/>
  <Override PartName="/ppt/charts/chart27.xml" ContentType="application/vnd.openxmlformats-officedocument.drawingml.chart+xml"/>
  <Override PartName="/ppt/theme/themeOverride17.xml" ContentType="application/vnd.openxmlformats-officedocument.themeOverride+xml"/>
  <Override PartName="/ppt/charts/chart28.xml" ContentType="application/vnd.openxmlformats-officedocument.drawingml.chart+xml"/>
  <Override PartName="/ppt/theme/themeOverride18.xml" ContentType="application/vnd.openxmlformats-officedocument.themeOverride+xml"/>
  <Override PartName="/ppt/charts/chart29.xml" ContentType="application/vnd.openxmlformats-officedocument.drawingml.chart+xml"/>
  <Override PartName="/ppt/theme/themeOverride19.xml" ContentType="application/vnd.openxmlformats-officedocument.themeOverride+xml"/>
  <Override PartName="/ppt/charts/chart30.xml" ContentType="application/vnd.openxmlformats-officedocument.drawingml.chart+xml"/>
  <Override PartName="/ppt/theme/themeOverride20.xml" ContentType="application/vnd.openxmlformats-officedocument.themeOverride+xml"/>
  <Override PartName="/ppt/charts/chart31.xml" ContentType="application/vnd.openxmlformats-officedocument.drawingml.chart+xml"/>
  <Override PartName="/ppt/theme/themeOverride21.xml" ContentType="application/vnd.openxmlformats-officedocument.themeOverride+xml"/>
  <Override PartName="/ppt/charts/chart32.xml" ContentType="application/vnd.openxmlformats-officedocument.drawingml.chart+xml"/>
  <Override PartName="/ppt/theme/themeOverride22.xml" ContentType="application/vnd.openxmlformats-officedocument.themeOverride+xml"/>
  <Override PartName="/ppt/charts/chart33.xml" ContentType="application/vnd.openxmlformats-officedocument.drawingml.chart+xml"/>
  <Override PartName="/ppt/theme/themeOverride23.xml" ContentType="application/vnd.openxmlformats-officedocument.themeOverride+xml"/>
  <Override PartName="/ppt/charts/chart34.xml" ContentType="application/vnd.openxmlformats-officedocument.drawingml.chart+xml"/>
  <Override PartName="/ppt/theme/themeOverride24.xml" ContentType="application/vnd.openxmlformats-officedocument.themeOverride+xml"/>
  <Override PartName="/ppt/charts/chart35.xml" ContentType="application/vnd.openxmlformats-officedocument.drawingml.chart+xml"/>
  <Override PartName="/ppt/theme/themeOverride2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71" r:id="rId6"/>
    <p:sldId id="284" r:id="rId7"/>
    <p:sldId id="268" r:id="rId8"/>
    <p:sldId id="273" r:id="rId9"/>
    <p:sldId id="304" r:id="rId10"/>
    <p:sldId id="300" r:id="rId11"/>
    <p:sldId id="303" r:id="rId12"/>
    <p:sldId id="294" r:id="rId13"/>
    <p:sldId id="295" r:id="rId14"/>
    <p:sldId id="276" r:id="rId15"/>
  </p:sldIdLst>
  <p:sldSz cx="12169775" cy="6859588"/>
  <p:notesSz cx="6735763" cy="9866313"/>
  <p:defaultTextStyle>
    <a:defPPr marL="0" marR="0" indent="0" algn="l" defTabSz="383917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1pPr>
    <a:lvl2pPr marL="0" marR="0" indent="95980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2pPr>
    <a:lvl3pPr marL="0" marR="0" indent="191957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3pPr>
    <a:lvl4pPr marL="0" marR="0" indent="287937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4pPr>
    <a:lvl5pPr marL="0" marR="0" indent="383917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5pPr>
    <a:lvl6pPr marL="0" marR="0" indent="479896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6pPr>
    <a:lvl7pPr marL="0" marR="0" indent="575875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7pPr>
    <a:lvl8pPr marL="0" marR="0" indent="671855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8pPr>
    <a:lvl9pPr marL="0" marR="0" indent="767834" algn="just" defTabSz="34659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000" b="0" i="0" u="none" strike="noStrike" cap="none" spc="0" normalizeH="0" baseline="0">
        <a:ln>
          <a:noFill/>
        </a:ln>
        <a:solidFill>
          <a:srgbClr val="A6A7AC"/>
        </a:solidFill>
        <a:effectLst/>
        <a:uFillTx/>
        <a:latin typeface="PT Sans"/>
        <a:ea typeface="PT Sans"/>
        <a:cs typeface="PT Sans"/>
        <a:sym typeface="PT San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1FE"/>
    <a:srgbClr val="C3FDFC"/>
    <a:srgbClr val="C0C9EE"/>
    <a:srgbClr val="F7FBFF"/>
    <a:srgbClr val="000000"/>
    <a:srgbClr val="FFCC66"/>
    <a:srgbClr val="05EBEB"/>
    <a:srgbClr val="8CFFFC"/>
    <a:srgbClr val="CCDE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31" autoAdjust="0"/>
    <p:restoredTop sz="92686" autoAdjust="0"/>
  </p:normalViewPr>
  <p:slideViewPr>
    <p:cSldViewPr snapToGrid="0" snapToObjects="1">
      <p:cViewPr varScale="1">
        <p:scale>
          <a:sx n="103" d="100"/>
          <a:sy n="103" d="100"/>
        </p:scale>
        <p:origin x="1434" y="72"/>
      </p:cViewPr>
      <p:guideLst>
        <p:guide orient="horz" pos="2161"/>
        <p:guide pos="3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Microsoft_Excel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_Microsoft_Excel13.xlsx"/><Relationship Id="rId1" Type="http://schemas.openxmlformats.org/officeDocument/2006/relationships/themeOverride" Target="../theme/themeOverride5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5.xlsx"/><Relationship Id="rId1" Type="http://schemas.openxmlformats.org/officeDocument/2006/relationships/themeOverride" Target="../theme/themeOverride6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6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7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8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0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2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3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4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5.xml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6.xml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7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8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oleObject" Target="file:///D:\Good_Work\temporarily\&#1050;&#1072;&#1076;&#1072;&#1089;&#1090;&#1088;&#1086;&#1074;&#1072;_&#1082;&#1072;&#1088;&#1090;&#1072;_&#1072;&#1085;&#1072;&#1083;&#1110;&#1079;_2019\&#1044;&#1072;&#1085;&#1110;_2019\&#1082;&#1072;&#1076;&#1072;&#1089;&#1090;&#1088;_&#1092;_2019_&#1087;&#1088;&#1077;&#1079;&#1077;&#1085;&#1090;&#1072;&#1094;&#1080;&#1103;.xlsx" TargetMode="External"/><Relationship Id="rId1" Type="http://schemas.openxmlformats.org/officeDocument/2006/relationships/themeOverride" Target="../theme/themeOverride19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19.xlsx"/><Relationship Id="rId1" Type="http://schemas.openxmlformats.org/officeDocument/2006/relationships/themeOverride" Target="../theme/themeOverride20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0.xlsx"/><Relationship Id="rId1" Type="http://schemas.openxmlformats.org/officeDocument/2006/relationships/themeOverride" Target="../theme/themeOverride21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1.xlsx"/><Relationship Id="rId1" Type="http://schemas.openxmlformats.org/officeDocument/2006/relationships/themeOverride" Target="../theme/themeOverride22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2.xlsx"/><Relationship Id="rId1" Type="http://schemas.openxmlformats.org/officeDocument/2006/relationships/themeOverride" Target="../theme/themeOverride23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3.xlsx"/><Relationship Id="rId1" Type="http://schemas.openxmlformats.org/officeDocument/2006/relationships/themeOverride" Target="../theme/themeOverride24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24.xlsx"/><Relationship Id="rId1" Type="http://schemas.openxmlformats.org/officeDocument/2006/relationships/themeOverride" Target="../theme/themeOverride25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4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_Microsoft_Excel5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Документи міської ради, виконавчого комітету, розпорядження, доручення міського голови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C3-4874-8D3B-192FFE69ABD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C3-4874-8D3B-192FFE69ABD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874-8D3B-192FFE6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Документи органів державної виконавчої влади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1A-4940-9994-50384085D0E2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1A-4940-9994-50384085D0E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A-4940-9994-50384085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Запити, звернення народних депутатів України та депутатів місцевих рад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B0-4990-AF04-D02CA9E352BF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B0-4990-AF04-D02CA9E352BF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B0-4990-AF04-D02CA9E35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70C0"/>
                </a:solidFill>
                <a:latin typeface="Trebuchet MS" pitchFamily="34" charset="0"/>
              </a:defRPr>
            </a:pP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Доходи бюджету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</a:t>
            </a:r>
            <a:r>
              <a:rPr lang="ru-RU" sz="1600" baseline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201</a:t>
            </a:r>
            <a:r>
              <a:rPr lang="uk-UA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8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рік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
млн. грн.</a:t>
            </a:r>
          </a:p>
        </c:rich>
      </c:tx>
      <c:layout>
        <c:manualLayout>
          <c:xMode val="edge"/>
          <c:yMode val="edge"/>
          <c:x val="0.18174296955934782"/>
          <c:y val="1.68374608313595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3496705542787105"/>
          <c:y val="0.23867628004047958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Доходи бюджету за 2018 рік
млн. грн.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362-4A22-953A-7E9D4810C21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362-4A22-953A-7E9D4810C215}"/>
              </c:ext>
            </c:extLst>
          </c:dPt>
          <c:dPt>
            <c:idx val="2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362-4A22-953A-7E9D4810C215}"/>
              </c:ext>
            </c:extLst>
          </c:dPt>
          <c:dLbls>
            <c:dLbl>
              <c:idx val="0"/>
              <c:layout>
                <c:manualLayout>
                  <c:x val="0.12722532711739684"/>
                  <c:y val="0.30728366017231212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dirty="0" err="1">
                        <a:solidFill>
                          <a:srgbClr val="0070C0"/>
                        </a:solidFill>
                      </a:rPr>
                      <a:t>від</a:t>
                    </a:r>
                    <a:r>
                      <a:rPr lang="ru-RU" sz="1200" b="1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1100" b="1">
                        <a:solidFill>
                          <a:srgbClr val="0070C0"/>
                        </a:solidFill>
                      </a:rPr>
                      <a:t>земельного</a:t>
                    </a:r>
                    <a:r>
                      <a:rPr lang="ru-RU" sz="1200" b="1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1200" b="1" smtClean="0">
                        <a:solidFill>
                          <a:srgbClr val="0070C0"/>
                        </a:solidFill>
                      </a:rPr>
                      <a:t>податку </a:t>
                    </a:r>
                    <a:r>
                      <a:rPr lang="ru-RU" sz="1400" b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111,98 </a:t>
                    </a:r>
                    <a:endParaRPr lang="ru-RU" sz="14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(35,9%)</a:t>
                    </a:r>
                    <a:endParaRPr lang="ru-RU" sz="1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62-4A22-953A-7E9D4810C215}"/>
                </c:ext>
              </c:extLst>
            </c:dLbl>
            <c:dLbl>
              <c:idx val="1"/>
              <c:layout>
                <c:manualLayout>
                  <c:x val="-0.27657679808129748"/>
                  <c:y val="-4.2093652078398928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err="1">
                        <a:solidFill>
                          <a:srgbClr val="0070C0"/>
                        </a:solidFill>
                      </a:rPr>
                      <a:t>від</a:t>
                    </a:r>
                    <a:r>
                      <a:rPr lang="ru-RU" b="1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b="1" dirty="0" err="1">
                        <a:solidFill>
                          <a:srgbClr val="0070C0"/>
                        </a:solidFill>
                      </a:rPr>
                      <a:t>оренди</a:t>
                    </a:r>
                    <a:r>
                      <a:rPr lang="ru-RU" b="1" dirty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b="1" err="1">
                        <a:solidFill>
                          <a:srgbClr val="0070C0"/>
                        </a:solidFill>
                      </a:rPr>
                      <a:t>земельних</a:t>
                    </a:r>
                    <a:r>
                      <a:rPr lang="ru-RU" b="1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b="1" smtClean="0">
                        <a:solidFill>
                          <a:srgbClr val="0070C0"/>
                        </a:solidFill>
                      </a:rPr>
                      <a:t>ділянок </a:t>
                    </a:r>
                    <a:r>
                      <a:rPr lang="ru-RU" sz="1400" b="1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130,92 </a:t>
                    </a:r>
                    <a:endParaRPr lang="ru-RU" sz="1400" b="1" dirty="0" smtClean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r>
                      <a:rPr lang="ru-RU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(42%)</a:t>
                    </a:r>
                    <a:endParaRPr lang="ru-RU" sz="1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62-4A22-953A-7E9D4810C215}"/>
                </c:ext>
              </c:extLst>
            </c:dLbl>
            <c:dLbl>
              <c:idx val="2"/>
              <c:layout>
                <c:manualLayout>
                  <c:x val="-0.25396958482773729"/>
                  <c:y val="5.4721084809759894E-2"/>
                </c:manualLayout>
              </c:layout>
              <c:tx>
                <c:rich>
                  <a:bodyPr/>
                  <a:lstStyle/>
                  <a:p>
                    <a:r>
                      <a:rPr lang="ru-RU" sz="1100" b="1" noProof="0" dirty="0" smtClean="0">
                        <a:solidFill>
                          <a:schemeClr val="accent1"/>
                        </a:solidFill>
                      </a:rPr>
                      <a:t>від продажу </a:t>
                    </a:r>
                    <a:r>
                      <a:rPr lang="ru-RU" sz="1100" b="1" noProof="0" dirty="0" err="1" smtClean="0">
                        <a:solidFill>
                          <a:schemeClr val="accent1"/>
                        </a:solidFill>
                      </a:rPr>
                      <a:t>земельних</a:t>
                    </a:r>
                    <a:r>
                      <a:rPr lang="ru-RU" sz="1100" b="1" noProof="0" dirty="0" smtClean="0">
                        <a:solidFill>
                          <a:schemeClr val="accent1"/>
                        </a:solidFill>
                      </a:rPr>
                      <a:t> </a:t>
                    </a:r>
                    <a:r>
                      <a:rPr lang="ru-RU" sz="1100" b="1" noProof="0" dirty="0" err="1" smtClean="0">
                        <a:solidFill>
                          <a:schemeClr val="accent1"/>
                        </a:solidFill>
                      </a:rPr>
                      <a:t>ділянок</a:t>
                    </a:r>
                    <a:r>
                      <a:rPr lang="ru-RU" sz="1100" b="1" noProof="0" dirty="0" smtClean="0">
                        <a:solidFill>
                          <a:schemeClr val="accent1"/>
                        </a:solidFill>
                      </a:rPr>
                      <a:t> </a:t>
                    </a:r>
                  </a:p>
                  <a:p>
                    <a:r>
                      <a:rPr lang="ru-RU" sz="1200" b="1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66,3 </a:t>
                    </a:r>
                  </a:p>
                  <a:p>
                    <a:r>
                      <a:rPr lang="ru-RU" sz="1200" b="1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(22%)</a:t>
                    </a:r>
                  </a:p>
                  <a:p>
                    <a:r>
                      <a:rPr lang="ru-RU" sz="1000" b="1" noProof="0" smtClean="0">
                        <a:solidFill>
                          <a:srgbClr val="0070C0"/>
                        </a:solidFill>
                        <a:effectLst/>
                      </a:rPr>
                      <a:t>(з </a:t>
                    </a:r>
                    <a:r>
                      <a:rPr lang="ru-RU" sz="1000" b="1" noProof="0" dirty="0" smtClean="0">
                        <a:solidFill>
                          <a:srgbClr val="0070C0"/>
                        </a:solidFill>
                        <a:effectLst/>
                      </a:rPr>
                      <a:t>них у 2018 р.</a:t>
                    </a:r>
                    <a:r>
                      <a:rPr lang="ru-RU" sz="1000" b="0" baseline="0" noProof="0" dirty="0" smtClean="0">
                        <a:solidFill>
                          <a:srgbClr val="0070C0"/>
                        </a:solidFill>
                        <a:effectLst/>
                      </a:rPr>
                      <a:t> </a:t>
                    </a:r>
                    <a:r>
                      <a:rPr lang="ru-RU" sz="1000" b="1" baseline="0" noProof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78</a:t>
                    </a:r>
                    <a:r>
                      <a:rPr lang="ru-RU" sz="1000" b="0" baseline="0" noProof="0" dirty="0" smtClean="0">
                        <a:solidFill>
                          <a:srgbClr val="0070C0"/>
                        </a:solidFill>
                        <a:effectLst/>
                      </a:rPr>
                      <a:t> </a:t>
                    </a:r>
                    <a:r>
                      <a:rPr lang="ru-RU" sz="1000" b="1" baseline="0" noProof="0" dirty="0" smtClean="0">
                        <a:solidFill>
                          <a:srgbClr val="0070C0"/>
                        </a:solidFill>
                        <a:effectLst/>
                      </a:rPr>
                      <a:t>з/д на </a:t>
                    </a:r>
                    <a:r>
                      <a:rPr lang="ru-RU" sz="1000" b="1" baseline="0" noProof="0" smtClean="0">
                        <a:solidFill>
                          <a:srgbClr val="0070C0"/>
                        </a:solidFill>
                        <a:effectLst/>
                      </a:rPr>
                      <a:t>суму</a:t>
                    </a:r>
                    <a:r>
                      <a:rPr lang="ru-RU" sz="1000" b="0" baseline="0" noProof="0" smtClean="0">
                        <a:solidFill>
                          <a:srgbClr val="0070C0"/>
                        </a:solidFill>
                        <a:effectLst/>
                      </a:rPr>
                      <a:t> </a:t>
                    </a:r>
                    <a:r>
                      <a:rPr lang="ru-RU" sz="1000" b="1" baseline="0" noProof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56,257</a:t>
                    </a:r>
                  </a:p>
                  <a:p>
                    <a:r>
                      <a:rPr lang="ru-RU" sz="1000" b="1" baseline="0" noProof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85%</a:t>
                    </a:r>
                    <a:r>
                      <a:rPr lang="ru-RU" sz="1000" b="1" baseline="0" noProof="0" smtClean="0">
                        <a:solidFill>
                          <a:srgbClr val="0070C0"/>
                        </a:solidFill>
                        <a:effectLst/>
                      </a:rPr>
                      <a:t>)</a:t>
                    </a:r>
                    <a:endParaRPr lang="ru-RU" sz="1000" b="1" noProof="0" dirty="0">
                      <a:solidFill>
                        <a:srgbClr val="0070C0"/>
                      </a:solidFill>
                      <a:effectLst/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62-4A22-953A-7E9D4810C215}"/>
                </c:ext>
              </c:extLst>
            </c:dLbl>
            <c:dLbl>
              <c:idx val="3"/>
              <c:layout>
                <c:manualLayout>
                  <c:x val="0.31253178183186614"/>
                  <c:y val="9.6815399780317543E-2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latin typeface="Trebuchet MS" pitchFamily="34" charset="0"/>
                      </a:defRPr>
                    </a:pPr>
                    <a:r>
                      <a:rPr lang="ru-RU" b="1" noProof="0" dirty="0" smtClean="0">
                        <a:solidFill>
                          <a:srgbClr val="0070C0"/>
                        </a:solidFill>
                      </a:rPr>
                      <a:t>від плати за </a:t>
                    </a:r>
                    <a:r>
                      <a:rPr lang="ru-RU" b="1" noProof="0" dirty="0" err="1" smtClean="0">
                        <a:solidFill>
                          <a:srgbClr val="0070C0"/>
                        </a:solidFill>
                      </a:rPr>
                      <a:t>земельні</a:t>
                    </a:r>
                    <a:r>
                      <a:rPr lang="ru-RU" b="1" noProof="0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b="1" noProof="0" dirty="0" err="1" smtClean="0">
                        <a:solidFill>
                          <a:srgbClr val="0070C0"/>
                        </a:solidFill>
                      </a:rPr>
                      <a:t>сервітути</a:t>
                    </a:r>
                    <a:r>
                      <a:rPr lang="ru-RU" b="1" noProof="0" dirty="0" smtClean="0">
                        <a:solidFill>
                          <a:srgbClr val="0070C0"/>
                        </a:solidFill>
                      </a:rPr>
                      <a:t> </a:t>
                    </a:r>
                    <a:r>
                      <a:rPr lang="ru-RU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0,37 </a:t>
                    </a:r>
                  </a:p>
                  <a:p>
                    <a:pPr>
                      <a:defRPr sz="1200" b="1">
                        <a:latin typeface="Trebuchet MS" pitchFamily="34" charset="0"/>
                      </a:defRPr>
                    </a:pPr>
                    <a:r>
                      <a:rPr lang="ru-RU" sz="140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(0,1%)</a:t>
                    </a:r>
                    <a:endParaRPr lang="ru-RU" sz="1400" b="1" dirty="0">
                      <a:solidFill>
                        <a:srgbClr val="C0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7D0B-4813-ACF8-117B11B74E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від земельного податку 
</c:v>
                </c:pt>
                <c:pt idx="1">
                  <c:v>від оренди земельних ділянок
</c:v>
                </c:pt>
                <c:pt idx="2">
                  <c:v>від продажу земельних ділянок
</c:v>
                </c:pt>
                <c:pt idx="3">
                  <c:v>від плати за земельні сервітути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111.98</c:v>
                </c:pt>
                <c:pt idx="1">
                  <c:v>130.91999999999999</c:v>
                </c:pt>
                <c:pt idx="2">
                  <c:v>66.3</c:v>
                </c:pt>
                <c:pt idx="3">
                  <c:v>5.37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62-4A22-953A-7E9D4810C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496701323585581"/>
          <c:y val="0.20198383670585132"/>
          <c:w val="0.56755921174454771"/>
          <c:h val="0.727296075730014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договірних умовах використовуються
473,51 га земель</c:v>
                </c:pt>
              </c:strCache>
            </c:strRef>
          </c:tx>
          <c:spPr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89E-4C1C-8916-8C8A9A0F14E7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9525">
                <a:solidFill>
                  <a:srgbClr val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89E-4C1C-8916-8C8A9A0F14E7}"/>
              </c:ext>
            </c:extLst>
          </c:dPt>
          <c:dLbls>
            <c:dLbl>
              <c:idx val="0"/>
              <c:layout>
                <c:manualLayout>
                  <c:x val="0.12445955913658385"/>
                  <c:y val="1.2628095623519679E-2"/>
                </c:manualLayout>
              </c:layout>
              <c:tx>
                <c:rich>
                  <a:bodyPr/>
                  <a:lstStyle/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="1" dirty="0">
                        <a:solidFill>
                          <a:srgbClr val="0070C0"/>
                        </a:solidFill>
                      </a:rPr>
                      <a:t>Договори </a:t>
                    </a:r>
                    <a:r>
                      <a:rPr lang="ru-RU" sz="1150" b="1" dirty="0" err="1" smtClean="0">
                        <a:solidFill>
                          <a:srgbClr val="0070C0"/>
                        </a:solidFill>
                      </a:rPr>
                      <a:t>сервітутів</a:t>
                    </a:r>
                    <a:r>
                      <a:rPr lang="ru-RU" sz="1150" b="1" dirty="0" smtClean="0">
                        <a:solidFill>
                          <a:srgbClr val="0070C0"/>
                        </a:solidFill>
                      </a:rPr>
                      <a:t>; </a:t>
                    </a: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791 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(31%)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45,79 га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dirty="0" smtClean="0">
                        <a:solidFill>
                          <a:srgbClr val="0070C0"/>
                        </a:solidFill>
                      </a:rPr>
                      <a:t>(з них </a:t>
                    </a: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3,79</a:t>
                    </a:r>
                    <a:r>
                      <a:rPr lang="ru-RU" sz="115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га</a:t>
                    </a:r>
                    <a:r>
                      <a:rPr lang="ru-RU" sz="1150" dirty="0" smtClean="0">
                        <a:solidFill>
                          <a:srgbClr val="0070C0"/>
                        </a:solidFill>
                      </a:rPr>
                      <a:t> у </a:t>
                    </a:r>
                    <a:r>
                      <a:rPr lang="ru-RU" sz="1150" smtClean="0">
                        <a:solidFill>
                          <a:srgbClr val="0070C0"/>
                        </a:solidFill>
                      </a:rPr>
                      <a:t>2018 р. (</a:t>
                    </a:r>
                    <a:r>
                      <a:rPr lang="ru-RU" sz="1200" b="1" smtClean="0">
                        <a:solidFill>
                          <a:srgbClr val="C00000"/>
                        </a:solidFill>
                      </a:rPr>
                      <a:t>8%</a:t>
                    </a:r>
                    <a:r>
                      <a:rPr lang="ru-RU" sz="1150" smtClean="0">
                        <a:solidFill>
                          <a:srgbClr val="0070C0"/>
                        </a:solidFill>
                      </a:rPr>
                      <a:t>)</a:t>
                    </a:r>
                    <a:endParaRPr lang="ru-RU" sz="115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89E-4C1C-8916-8C8A9A0F14E7}"/>
                </c:ext>
              </c:extLst>
            </c:dLbl>
            <c:dLbl>
              <c:idx val="1"/>
              <c:layout>
                <c:manualLayout>
                  <c:x val="-0.18530689026848202"/>
                  <c:y val="-0.35358667745855105"/>
                </c:manualLayout>
              </c:layout>
              <c:tx>
                <c:rich>
                  <a:bodyPr/>
                  <a:lstStyle/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="1" dirty="0">
                        <a:solidFill>
                          <a:srgbClr val="0070C0"/>
                        </a:solidFill>
                      </a:rPr>
                      <a:t>Договори </a:t>
                    </a:r>
                    <a:r>
                      <a:rPr lang="ru-RU" sz="1150" b="1" dirty="0" err="1" smtClean="0">
                        <a:solidFill>
                          <a:srgbClr val="0070C0"/>
                        </a:solidFill>
                      </a:rPr>
                      <a:t>оренди</a:t>
                    </a:r>
                    <a:r>
                      <a:rPr lang="ru-RU" sz="1150" b="1" dirty="0" smtClean="0">
                        <a:solidFill>
                          <a:srgbClr val="0070C0"/>
                        </a:solidFill>
                      </a:rPr>
                      <a:t>; </a:t>
                    </a: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1757 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(69%)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="1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447,86</a:t>
                    </a:r>
                    <a:r>
                      <a:rPr lang="ru-RU" sz="115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га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150" baseline="0" dirty="0" smtClean="0">
                        <a:solidFill>
                          <a:srgbClr val="0070C0"/>
                        </a:solidFill>
                      </a:rPr>
                      <a:t>(з них </a:t>
                    </a:r>
                    <a:r>
                      <a:rPr lang="ru-RU" sz="1050" b="1" baseline="0" dirty="0" smtClean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24,02 га</a:t>
                    </a:r>
                    <a:r>
                      <a:rPr lang="ru-RU" sz="1050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 </a:t>
                    </a:r>
                  </a:p>
                  <a:p>
                    <a:pPr>
                      <a:defRPr sz="1150">
                        <a:latin typeface="Trebuchet MS" pitchFamily="34" charset="0"/>
                      </a:defRPr>
                    </a:pPr>
                    <a:r>
                      <a:rPr lang="ru-RU" sz="1050" baseline="0" dirty="0" smtClean="0">
                        <a:solidFill>
                          <a:srgbClr val="0070C0"/>
                        </a:solidFill>
                      </a:rPr>
                      <a:t>у 2018 р (</a:t>
                    </a:r>
                    <a:r>
                      <a:rPr lang="ru-RU" sz="1050" b="1" baseline="0" dirty="0" smtClean="0">
                        <a:solidFill>
                          <a:srgbClr val="C00000"/>
                        </a:solidFill>
                      </a:rPr>
                      <a:t>5</a:t>
                    </a:r>
                    <a:r>
                      <a:rPr lang="ru-RU" sz="1200" b="1" baseline="0" dirty="0" smtClean="0">
                        <a:solidFill>
                          <a:srgbClr val="C00000"/>
                        </a:solidFill>
                      </a:rPr>
                      <a:t>%</a:t>
                    </a:r>
                    <a:r>
                      <a:rPr lang="ru-RU" sz="1050" baseline="0" dirty="0" smtClean="0">
                        <a:solidFill>
                          <a:srgbClr val="0070C0"/>
                        </a:solidFill>
                      </a:rPr>
                      <a:t>)</a:t>
                    </a:r>
                    <a:endParaRPr lang="ru-RU" sz="1050" dirty="0">
                      <a:solidFill>
                        <a:srgbClr val="0070C0"/>
                      </a:solidFill>
                    </a:endParaRPr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89E-4C1C-8916-8C8A9A0F14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Договори сервітутів
</c:v>
                </c:pt>
                <c:pt idx="1">
                  <c:v>Договори оренди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791</c:v>
                </c:pt>
                <c:pt idx="1">
                  <c:v>1775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E-4C1C-8916-8C8A9A0F14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uk-UA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ru-RU" sz="1600" dirty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 smtClean="0">
                <a:solidFill>
                  <a:srgbClr val="0070C0"/>
                </a:solidFill>
                <a:effectLst/>
              </a:rPr>
              <a:t>Продаж </a:t>
            </a:r>
            <a:r>
              <a:rPr lang="ru-RU" sz="1600" dirty="0">
                <a:solidFill>
                  <a:srgbClr val="0070C0"/>
                </a:solidFill>
                <a:effectLst/>
              </a:rPr>
              <a:t>прав на 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вільні</a:t>
            </a:r>
            <a:r>
              <a:rPr lang="ru-RU" sz="1600" dirty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земельні</a:t>
            </a:r>
            <a:r>
              <a:rPr lang="ru-RU" sz="1600" dirty="0">
                <a:solidFill>
                  <a:srgbClr val="0070C0"/>
                </a:solidFill>
                <a:effectLst/>
              </a:rPr>
              <a:t> </a:t>
            </a:r>
            <a:r>
              <a:rPr lang="ru-RU" sz="1600" dirty="0" err="1">
                <a:solidFill>
                  <a:srgbClr val="0070C0"/>
                </a:solidFill>
                <a:effectLst/>
              </a:rPr>
              <a:t>ділянки,га</a:t>
            </a:r>
            <a:endParaRPr lang="ru-RU" sz="1600" dirty="0">
              <a:solidFill>
                <a:srgbClr val="0070C0"/>
              </a:solidFill>
              <a:effectLst/>
            </a:endParaRPr>
          </a:p>
        </c:rich>
      </c:tx>
      <c:layout>
        <c:manualLayout>
          <c:xMode val="edge"/>
          <c:yMode val="edge"/>
          <c:x val="0.11281710046339943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27331306575737"/>
          <c:y val="0.12974075398649071"/>
          <c:w val="0.19655034513332212"/>
          <c:h val="0.59684841625579621"/>
        </c:manualLayout>
      </c:layout>
      <c:doughnutChart>
        <c:varyColors val="1"/>
        <c:ser>
          <c:idx val="0"/>
          <c:order val="0"/>
          <c:tx>
            <c:strRef>
              <c:f>Лист1!$B$32</c:f>
              <c:strCache>
                <c:ptCount val="1"/>
                <c:pt idx="0">
                  <c:v> продаж прав на вільні земельні ділянки,га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46DA-4E35-B968-7F2AC4332155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6DA-4E35-B968-7F2AC4332155}"/>
              </c:ext>
            </c:extLst>
          </c:dPt>
          <c:dPt>
            <c:idx val="2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6DA-4E35-B968-7F2AC4332155}"/>
              </c:ext>
            </c:extLst>
          </c:dPt>
          <c:dLbls>
            <c:dLbl>
              <c:idx val="0"/>
              <c:layout>
                <c:manualLayout>
                  <c:x val="7.0062758878928724E-2"/>
                  <c:y val="-8.2402937034801848E-3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smtClean="0"/>
                      <a:t>0,0018 га</a:t>
                    </a:r>
                    <a:endParaRPr lang="uk-UA" sz="1800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6DA-4E35-B968-7F2AC4332155}"/>
                </c:ext>
              </c:extLst>
            </c:dLbl>
            <c:dLbl>
              <c:idx val="1"/>
              <c:layout>
                <c:manualLayout>
                  <c:x val="-0.14490593402446808"/>
                  <c:y val="-4.1869509823643798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smtClean="0"/>
                      <a:t>0,6654 га</a:t>
                    </a:r>
                    <a:endParaRPr lang="uk-UA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6DA-4E35-B968-7F2AC4332155}"/>
                </c:ext>
              </c:extLst>
            </c:dLbl>
            <c:dLbl>
              <c:idx val="2"/>
              <c:layout>
                <c:manualLayout>
                  <c:x val="-6.6150312260725985E-2"/>
                  <c:y val="-2.7899064260991108E-2"/>
                </c:manualLayout>
              </c:layout>
              <c:tx>
                <c:rich>
                  <a:bodyPr/>
                  <a:lstStyle/>
                  <a:p>
                    <a:r>
                      <a:rPr lang="uk-UA" sz="1800" b="1" smtClean="0"/>
                      <a:t>0,18 га</a:t>
                    </a:r>
                    <a:endParaRPr lang="uk-UA"/>
                  </a:p>
                </c:rich>
              </c:tx>
              <c:showLegendKey val="1"/>
              <c:showVal val="1"/>
              <c:showCatName val="1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6DA-4E35-B968-7F2AC43321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0070C0"/>
                    </a:solidFill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Лист1!$A$33:$A$35</c:f>
              <c:strCache>
                <c:ptCount val="3"/>
                <c:pt idx="0">
                  <c:v>Громадське використання</c:v>
                </c:pt>
                <c:pt idx="1">
                  <c:v>Виробничі потреби</c:v>
                </c:pt>
                <c:pt idx="2">
                  <c:v>Землі комерційного використання</c:v>
                </c:pt>
              </c:strCache>
            </c:strRef>
          </c:cat>
          <c:val>
            <c:numRef>
              <c:f>Лист1!$B$33:$B$35</c:f>
              <c:numCache>
                <c:formatCode>General</c:formatCode>
                <c:ptCount val="3"/>
                <c:pt idx="0" formatCode="#,##0.0000">
                  <c:v>1.18E-2</c:v>
                </c:pt>
                <c:pt idx="1">
                  <c:v>0.66539999999999999</c:v>
                </c:pt>
                <c:pt idx="2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6DA-4E35-B968-7F2AC43321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80"/>
      </c:doughnutChart>
    </c:plotArea>
    <c:legend>
      <c:legendPos val="r"/>
      <c:layout>
        <c:manualLayout>
          <c:xMode val="edge"/>
          <c:yMode val="edge"/>
          <c:x val="0.34093338495719905"/>
          <c:y val="0.32405971366333608"/>
          <c:w val="0.33199007108698908"/>
          <c:h val="0.37639182257091131"/>
        </c:manualLayout>
      </c:layout>
      <c:overlay val="0"/>
      <c:txPr>
        <a:bodyPr/>
        <a:lstStyle/>
        <a:p>
          <a:pPr>
            <a:defRPr sz="1050" b="1">
              <a:solidFill>
                <a:srgbClr val="0070C0"/>
              </a:solidFill>
              <a:latin typeface="Trebuchet MS" pitchFamily="34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>
          <a:latin typeface="Trebuchet MS" pitchFamily="34" charset="0"/>
        </a:defRPr>
      </a:pPr>
      <a:endParaRPr lang="uk-UA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explosion val="351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35</c:v>
                </c:pt>
                <c:pt idx="1">
                  <c:v>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91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8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290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290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0"/>
        <c:holeSize val="8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8761965449570132"/>
          <c:y val="0.15336137816602408"/>
          <c:w val="0.48037471890304617"/>
          <c:h val="0.79737673228812433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Lbls>
            <c:dLbl>
              <c:idx val="0"/>
              <c:layout>
                <c:manualLayout>
                  <c:x val="0.33630946107577303"/>
                  <c:y val="-0.33282865648333415"/>
                </c:manualLayout>
              </c:layout>
              <c:tx>
                <c:rich>
                  <a:bodyPr/>
                  <a:lstStyle/>
                  <a:p>
                    <a:pPr>
                      <a:defRPr sz="1100" b="1">
                        <a:solidFill>
                          <a:srgbClr val="0070C0"/>
                        </a:solidFill>
                        <a:latin typeface="Trebuchet MS" pitchFamily="34" charset="0"/>
                      </a:defRPr>
                    </a:pPr>
                    <a:r>
                      <a:rPr lang="ru-RU" sz="1050" b="1">
                        <a:solidFill>
                          <a:srgbClr val="0070C0"/>
                        </a:solidFill>
                      </a:rPr>
                      <a:t>Території</a:t>
                    </a:r>
                    <a:r>
                      <a:rPr lang="ru-RU" b="1">
                        <a:solidFill>
                          <a:srgbClr val="0070C0"/>
                        </a:solidFill>
                      </a:rPr>
                      <a:t> з несформованими </a:t>
                    </a:r>
                    <a:r>
                      <a:rPr lang="ru-RU" b="1" smtClean="0">
                        <a:solidFill>
                          <a:srgbClr val="0070C0"/>
                        </a:solidFill>
                      </a:rPr>
                      <a:t>з/д </a:t>
                    </a:r>
                    <a:r>
                      <a:rPr lang="ru-RU" b="1" smtClean="0">
                        <a:solidFill>
                          <a:srgbClr val="C00000"/>
                        </a:solidFill>
                      </a:rPr>
                      <a:t>4310,53 (38%)</a:t>
                    </a:r>
                    <a:endParaRPr lang="ru-RU" b="1">
                      <a:solidFill>
                        <a:srgbClr val="C00000"/>
                      </a:solidFill>
                    </a:endParaRPr>
                  </a:p>
                </c:rich>
              </c:tx>
              <c:spPr/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40416938931145058"/>
                  <c:y val="0.2061951100483139"/>
                </c:manualLayout>
              </c:layout>
              <c:tx>
                <c:rich>
                  <a:bodyPr/>
                  <a:lstStyle/>
                  <a:p>
                    <a:r>
                      <a:rPr lang="ru-RU" sz="1050" b="1">
                        <a:solidFill>
                          <a:srgbClr val="0070C0"/>
                        </a:solidFill>
                      </a:rPr>
                      <a:t>Території</a:t>
                    </a:r>
                    <a:r>
                      <a:rPr lang="ru-RU" b="1">
                        <a:solidFill>
                          <a:srgbClr val="0070C0"/>
                        </a:solidFill>
                      </a:rPr>
                      <a:t> з сформованими </a:t>
                    </a:r>
                    <a:r>
                      <a:rPr lang="ru-RU" b="1" smtClean="0">
                        <a:solidFill>
                          <a:srgbClr val="0070C0"/>
                        </a:solidFill>
                      </a:rPr>
                      <a:t>з/д</a:t>
                    </a:r>
                  </a:p>
                  <a:p>
                    <a:r>
                      <a:rPr lang="ru-RU" b="1" smtClean="0">
                        <a:solidFill>
                          <a:srgbClr val="C00000"/>
                        </a:solidFill>
                      </a:rPr>
                      <a:t>7006,44 (62%)</a:t>
                    </a:r>
                    <a:endParaRPr lang="ru-RU" b="1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Лист1!$B$23:$B$24</c:f>
              <c:strCache>
                <c:ptCount val="2"/>
                <c:pt idx="0">
                  <c:v>Території з несформованими земельними ділянками</c:v>
                </c:pt>
                <c:pt idx="1">
                  <c:v>Території з сформованими земельними ділянками</c:v>
                </c:pt>
              </c:strCache>
            </c:strRef>
          </c:cat>
          <c:val>
            <c:numRef>
              <c:f>Лист1!$C$23:$C$24</c:f>
              <c:numCache>
                <c:formatCode>General</c:formatCode>
                <c:ptCount val="2"/>
                <c:pt idx="0">
                  <c:v>4310.53</c:v>
                </c:pt>
                <c:pt idx="1">
                  <c:v>7006.44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4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121139945899603"/>
          <c:y val="0.15184464594139402"/>
          <c:w val="0.51107811434416095"/>
          <c:h val="0.85347231669978119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Pt>
            <c:idx val="2"/>
            <c:bubble3D val="0"/>
            <c:spPr>
              <a:solidFill>
                <a:srgbClr val="C82506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4C-491A-BB7C-D19FFCC6AD0B}"/>
              </c:ext>
            </c:extLst>
          </c:dPt>
          <c:dPt>
            <c:idx val="3"/>
            <c:bubble3D val="0"/>
            <c:spPr>
              <a:solidFill>
                <a:srgbClr val="773F9B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4C-491A-BB7C-D19FFCC6AD0B}"/>
              </c:ext>
            </c:extLst>
          </c:dPt>
          <c:dLbls>
            <c:dLbl>
              <c:idx val="0"/>
              <c:layout>
                <c:manualLayout>
                  <c:x val="0.16389239519506837"/>
                  <c:y val="2.4420875298810308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/>
                      <a:t>Комунальна </a:t>
                    </a:r>
                    <a:r>
                      <a:rPr lang="ru-RU" sz="1000" b="1" smtClean="0"/>
                      <a:t>власність</a:t>
                    </a:r>
                    <a:r>
                      <a:rPr lang="ru-RU" b="1" smtClean="0">
                        <a:solidFill>
                          <a:srgbClr val="C00000"/>
                        </a:solidFill>
                      </a:rPr>
                      <a:t>3248</a:t>
                    </a:r>
                  </a:p>
                  <a:p>
                    <a:r>
                      <a:rPr lang="ru-RU" b="1" smtClean="0">
                        <a:solidFill>
                          <a:srgbClr val="C00000"/>
                        </a:solidFill>
                      </a:rPr>
                      <a:t> (8%)</a:t>
                    </a:r>
                    <a:endParaRPr lang="ru-RU" b="1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52823828834677078"/>
                  <c:y val="-4.8842561100072929E-2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smtClean="0"/>
                      <a:t>Держ.</a:t>
                    </a:r>
                  </a:p>
                  <a:p>
                    <a:r>
                      <a:rPr lang="ru-RU" sz="1000" b="1" smtClean="0"/>
                      <a:t>власність</a:t>
                    </a:r>
                    <a:r>
                      <a:rPr lang="ru-RU" b="1" smtClean="0">
                        <a:solidFill>
                          <a:srgbClr val="C00000"/>
                        </a:solidFill>
                      </a:rPr>
                      <a:t>459 </a:t>
                    </a:r>
                  </a:p>
                  <a:p>
                    <a:r>
                      <a:rPr lang="ru-RU" b="1" smtClean="0">
                        <a:solidFill>
                          <a:srgbClr val="C00000"/>
                        </a:solidFill>
                      </a:rPr>
                      <a:t>(1%)</a:t>
                    </a:r>
                    <a:endParaRPr lang="ru-RU" b="1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-0.1853618449174422"/>
                  <c:y val="-7.0736976659563702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/>
                      <a:t>Приватна </a:t>
                    </a:r>
                    <a:r>
                      <a:rPr lang="ru-RU" sz="1050" b="1" smtClean="0"/>
                      <a:t>власність</a:t>
                    </a:r>
                  </a:p>
                  <a:p>
                    <a:r>
                      <a:rPr lang="ru-RU" b="1" smtClean="0">
                        <a:solidFill>
                          <a:srgbClr val="C00000"/>
                        </a:solidFill>
                      </a:rPr>
                      <a:t>34637 (87%)</a:t>
                    </a:r>
                    <a:endParaRPr lang="ru-RU" b="1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A4C-491A-BB7C-D19FFCC6AD0B}"/>
                </c:ext>
              </c:extLst>
            </c:dLbl>
            <c:dLbl>
              <c:idx val="3"/>
              <c:layout>
                <c:manualLayout>
                  <c:x val="0.12796002925952166"/>
                  <c:y val="-0.36021388811303784"/>
                </c:manualLayout>
              </c:layout>
              <c:tx>
                <c:rich>
                  <a:bodyPr/>
                  <a:lstStyle/>
                  <a:p>
                    <a:r>
                      <a:rPr lang="ru-RU" sz="1000" b="1" dirty="0"/>
                      <a:t>Не </a:t>
                    </a:r>
                    <a:r>
                      <a:rPr lang="ru-RU" sz="950" b="1" dirty="0" err="1" smtClean="0"/>
                      <a:t>визначено</a:t>
                    </a:r>
                    <a:r>
                      <a:rPr lang="ru-RU" sz="1000" b="1" dirty="0" smtClean="0"/>
                      <a:t> 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1415 </a:t>
                    </a:r>
                  </a:p>
                  <a:p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4</a:t>
                    </a:r>
                    <a:r>
                      <a:rPr lang="ru-RU" b="1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A4C-491A-BB7C-D19FFCC6A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0070C0"/>
                    </a:solidFill>
                    <a:latin typeface="Trebuchet MS" pitchFamily="34" charset="0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Лист1!$B$29:$B$32</c:f>
              <c:strCache>
                <c:ptCount val="4"/>
                <c:pt idx="0">
                  <c:v>Комунальна власність</c:v>
                </c:pt>
                <c:pt idx="1">
                  <c:v>Державна власність</c:v>
                </c:pt>
                <c:pt idx="2">
                  <c:v>Приватна власність</c:v>
                </c:pt>
                <c:pt idx="3">
                  <c:v>Не визначено</c:v>
                </c:pt>
              </c:strCache>
            </c:strRef>
          </c:cat>
          <c:val>
            <c:numRef>
              <c:f>Лист1!$C$29:$C$32</c:f>
              <c:numCache>
                <c:formatCode>General</c:formatCode>
                <c:ptCount val="4"/>
                <c:pt idx="0">
                  <c:v>3248</c:v>
                </c:pt>
                <c:pt idx="1">
                  <c:v>459</c:v>
                </c:pt>
                <c:pt idx="2">
                  <c:v>34637</c:v>
                </c:pt>
                <c:pt idx="3">
                  <c:v>1413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67566812004924"/>
          <c:y val="0.13224126124951088"/>
          <c:w val="0.48191324436103644"/>
          <c:h val="0.77033756684491983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Pt>
            <c:idx val="2"/>
            <c:bubble3D val="0"/>
            <c:spPr>
              <a:solidFill>
                <a:srgbClr val="C82506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D7-4573-A359-9971B032BFF2}"/>
              </c:ext>
            </c:extLst>
          </c:dPt>
          <c:dPt>
            <c:idx val="3"/>
            <c:bubble3D val="0"/>
            <c:spPr>
              <a:solidFill>
                <a:srgbClr val="773F9B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12D7-4573-A359-9971B032BFF2}"/>
              </c:ext>
            </c:extLst>
          </c:dPt>
          <c:dLbls>
            <c:dLbl>
              <c:idx val="0"/>
              <c:layout>
                <c:manualLayout>
                  <c:x val="0.17785089350633146"/>
                  <c:y val="1.7984312581513544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Комунальна </a:t>
                    </a:r>
                    <a:r>
                      <a:rPr lang="ru-RU" sz="1100" smtClean="0"/>
                      <a:t>власність </a:t>
                    </a:r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966,8 </a:t>
                    </a:r>
                  </a:p>
                  <a:p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(14%)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27473482995195164"/>
                  <c:y val="-2.997385430252246E-2"/>
                </c:manualLayout>
              </c:layout>
              <c:tx>
                <c:rich>
                  <a:bodyPr/>
                  <a:lstStyle/>
                  <a:p>
                    <a:r>
                      <a:rPr lang="ru-RU" sz="1100" smtClean="0"/>
                      <a:t>Держ.</a:t>
                    </a:r>
                  </a:p>
                  <a:p>
                    <a:r>
                      <a:rPr lang="ru-RU" sz="1100" smtClean="0"/>
                      <a:t>власність </a:t>
                    </a:r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1659,45 (24%)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-0.34203906324644701"/>
                  <c:y val="5.9947708605045141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Приватна </a:t>
                    </a:r>
                    <a:r>
                      <a:rPr lang="ru-RU" sz="1100" smtClean="0"/>
                      <a:t>власність </a:t>
                    </a:r>
                    <a:r>
                      <a:rPr lang="ru-RU" sz="1100" b="1" smtClean="0">
                        <a:solidFill>
                          <a:srgbClr val="C00000"/>
                        </a:solidFill>
                      </a:rPr>
                      <a:t>3992,67</a:t>
                    </a:r>
                  </a:p>
                  <a:p>
                    <a:r>
                      <a:rPr lang="ru-RU" sz="1100" b="1" smtClean="0">
                        <a:solidFill>
                          <a:srgbClr val="C00000"/>
                        </a:solidFill>
                      </a:rPr>
                      <a:t> (57%)</a:t>
                    </a:r>
                    <a:endParaRPr lang="ru-RU" b="1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2D7-4573-A359-9971B032BFF2}"/>
                </c:ext>
              </c:extLst>
            </c:dLbl>
            <c:dLbl>
              <c:idx val="3"/>
              <c:layout>
                <c:manualLayout>
                  <c:x val="0.10179727112823922"/>
                  <c:y val="-0.35369148076976636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Не </a:t>
                    </a:r>
                    <a:r>
                      <a:rPr lang="ru-RU" sz="1100" smtClean="0"/>
                      <a:t>визначено </a:t>
                    </a:r>
                  </a:p>
                  <a:p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387,52 </a:t>
                    </a:r>
                  </a:p>
                  <a:p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(5%)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12D7-4573-A359-9971B032B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Лист1!$B$37:$B$40</c:f>
              <c:strCache>
                <c:ptCount val="4"/>
                <c:pt idx="0">
                  <c:v>Комунальна власність</c:v>
                </c:pt>
                <c:pt idx="1">
                  <c:v>Державна власність</c:v>
                </c:pt>
                <c:pt idx="2">
                  <c:v>Приватна власність</c:v>
                </c:pt>
                <c:pt idx="3">
                  <c:v>Не визначено</c:v>
                </c:pt>
              </c:strCache>
            </c:strRef>
          </c:cat>
          <c:val>
            <c:numRef>
              <c:f>Лист1!$C$37:$C$40</c:f>
              <c:numCache>
                <c:formatCode>General</c:formatCode>
                <c:ptCount val="4"/>
                <c:pt idx="0">
                  <c:v>966.8</c:v>
                </c:pt>
                <c:pt idx="1">
                  <c:v>1659.45</c:v>
                </c:pt>
                <c:pt idx="2">
                  <c:v>3992.67</c:v>
                </c:pt>
                <c:pt idx="3">
                  <c:v>387.52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Pt>
            <c:idx val="3"/>
            <c:bubble3D val="0"/>
            <c:spPr>
              <a:solidFill>
                <a:srgbClr val="773F9B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3EDC-4AE9-9206-5D07C3573EEC}"/>
              </c:ext>
            </c:extLst>
          </c:dPt>
          <c:dLbls>
            <c:dLbl>
              <c:idx val="0"/>
              <c:layout>
                <c:manualLayout>
                  <c:x val="-0.51656604610946599"/>
                  <c:y val="-0.11051851762166874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землі с/г призначення 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8143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(20%)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2"/>
                  <c:y val="-5.555555555555555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Землі </a:t>
                    </a:r>
                    <a:r>
                      <a:rPr lang="ru-RU"/>
                      <a:t>житлової та громадської </a:t>
                    </a:r>
                    <a:r>
                      <a:rPr lang="ru-RU" smtClean="0"/>
                      <a:t>забудови </a:t>
                    </a:r>
                    <a:r>
                      <a:rPr lang="ru-RU" smtClean="0">
                        <a:solidFill>
                          <a:srgbClr val="C00000"/>
                        </a:solidFill>
                      </a:rPr>
                      <a:t>30225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 (75%)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0.11332629372020599"/>
                  <c:y val="-0.35887265815006908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/>
                      <a:t>землі</a:t>
                    </a:r>
                    <a:r>
                      <a:rPr lang="ru-RU" dirty="0"/>
                      <a:t> </a:t>
                    </a:r>
                    <a:r>
                      <a:rPr lang="ru-RU" dirty="0" err="1"/>
                      <a:t>промисловості</a:t>
                    </a:r>
                    <a:r>
                      <a:rPr lang="ru-RU" dirty="0"/>
                      <a:t>, </a:t>
                    </a:r>
                    <a:r>
                      <a:rPr lang="ru-RU" dirty="0" err="1" smtClean="0"/>
                      <a:t>транспортузв'язку</a:t>
                    </a:r>
                    <a:r>
                      <a:rPr lang="ru-RU" dirty="0" smtClean="0"/>
                      <a:t>..</a:t>
                    </a:r>
                  </a:p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1979 </a:t>
                    </a:r>
                  </a:p>
                  <a:p>
                    <a:r>
                      <a:rPr lang="ru-RU" dirty="0" smtClean="0">
                        <a:solidFill>
                          <a:srgbClr val="C00000"/>
                        </a:solidFill>
                      </a:rPr>
                      <a:t>(5%)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3EDC-4AE9-9206-5D07C3573EEC}"/>
                </c:ext>
              </c:extLst>
            </c:dLbl>
            <c:dLbl>
              <c:idx val="3"/>
              <c:layout>
                <c:manualLayout>
                  <c:x val="0.12187667804077304"/>
                  <c:y val="0.10038153671061174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Інші </a:t>
                    </a:r>
                    <a:r>
                      <a:rPr lang="ru-RU" smtClean="0"/>
                      <a:t>категорії </a:t>
                    </a:r>
                    <a:r>
                      <a:rPr lang="ru-RU" smtClean="0">
                        <a:solidFill>
                          <a:srgbClr val="C00000"/>
                        </a:solidFill>
                      </a:rPr>
                      <a:t>204 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(0%)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EDC-4AE9-9206-5D07C3573E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Лист1!$B$45:$B$48</c:f>
              <c:strCache>
                <c:ptCount val="4"/>
                <c:pt idx="0">
                  <c:v>землі сільськогосподарського призначення</c:v>
                </c:pt>
                <c:pt idx="1">
                  <c:v>землі житлової та громадської забудови</c:v>
                </c:pt>
                <c:pt idx="2">
                  <c:v>землі промисловості, транспорту, зв'язку, енергетики, оборони та іншого призначення</c:v>
                </c:pt>
                <c:pt idx="3">
                  <c:v>Інші категорії</c:v>
                </c:pt>
              </c:strCache>
            </c:strRef>
          </c:cat>
          <c:val>
            <c:numRef>
              <c:f>Лист1!$C$45:$C$48</c:f>
              <c:numCache>
                <c:formatCode>General</c:formatCode>
                <c:ptCount val="4"/>
                <c:pt idx="0">
                  <c:v>8143</c:v>
                </c:pt>
                <c:pt idx="1">
                  <c:v>30225</c:v>
                </c:pt>
                <c:pt idx="2">
                  <c:v>1979</c:v>
                </c:pt>
                <c:pt idx="3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888888888888888"/>
          <c:y val="3.1018518518518515E-2"/>
          <c:w val="0.57305555555555554"/>
          <c:h val="0.9550925925925926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61-4DAE-82AB-5171F831E6D6}"/>
              </c:ext>
            </c:extLst>
          </c:dPt>
          <c:dPt>
            <c:idx val="3"/>
            <c:bubble3D val="0"/>
            <c:spPr>
              <a:solidFill>
                <a:srgbClr val="773F9B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7-7961-4DAE-82AB-5171F831E6D6}"/>
              </c:ext>
            </c:extLst>
          </c:dPt>
          <c:dPt>
            <c:idx val="4"/>
            <c:bubble3D val="0"/>
            <c:spPr>
              <a:solidFill>
                <a:srgbClr val="AC9006">
                  <a:lumMod val="60000"/>
                  <a:lumOff val="4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9-7961-4DAE-82AB-5171F831E6D6}"/>
              </c:ext>
            </c:extLst>
          </c:dPt>
          <c:dLbls>
            <c:dLbl>
              <c:idx val="0"/>
              <c:layout>
                <c:manualLayout>
                  <c:x val="-0.5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землі </a:t>
                    </a:r>
                    <a:r>
                      <a:rPr lang="ru-RU" smtClean="0"/>
                      <a:t>с/г </a:t>
                    </a:r>
                    <a:r>
                      <a:rPr lang="ru-RU" sz="1050" smtClean="0"/>
                      <a:t>призначення</a:t>
                    </a:r>
                    <a:r>
                      <a:rPr lang="ru-RU" smtClean="0"/>
                      <a:t> 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1538,27 (22%)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12365310586176728"/>
                  <c:y val="-1.1833989501312337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землі </a:t>
                    </a:r>
                    <a:r>
                      <a:rPr lang="ru-RU"/>
                      <a:t>житлової та громадської </a:t>
                    </a:r>
                    <a:r>
                      <a:rPr lang="ru-RU" smtClean="0"/>
                      <a:t>забудови </a:t>
                    </a:r>
                    <a:r>
                      <a:rPr lang="ru-RU" smtClean="0">
                        <a:solidFill>
                          <a:srgbClr val="C00000"/>
                        </a:solidFill>
                      </a:rPr>
                      <a:t>2761,83 (40%)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0.30000000000000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землі промисловості, транспорту, </a:t>
                    </a:r>
                    <a:r>
                      <a:rPr lang="ru-RU" smtClean="0"/>
                      <a:t>зв'язку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1528,24 (22%)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961-4DAE-82AB-5171F831E6D6}"/>
                </c:ext>
              </c:extLst>
            </c:dLbl>
            <c:dLbl>
              <c:idx val="3"/>
              <c:layout>
                <c:manualLayout>
                  <c:x val="-0.5934547244094488"/>
                  <c:y val="-7.4853455818022746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землі рекреац.</a:t>
                    </a:r>
                  </a:p>
                  <a:p>
                    <a:r>
                      <a:rPr lang="ru-RU" sz="1050" smtClean="0"/>
                      <a:t>призначення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90,5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(1%)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961-4DAE-82AB-5171F831E6D6}"/>
                </c:ext>
              </c:extLst>
            </c:dLbl>
            <c:dLbl>
              <c:idx val="4"/>
              <c:layout>
                <c:manualLayout>
                  <c:x val="0.12747178477690288"/>
                  <c:y val="0.125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землі лісогосп. </a:t>
                    </a:r>
                    <a:r>
                      <a:rPr lang="ru-RU" sz="1000" smtClean="0"/>
                      <a:t>призначення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1062,7 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(15%)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7961-4DAE-82AB-5171F831E6D6}"/>
                </c:ext>
              </c:extLst>
            </c:dLbl>
            <c:dLbl>
              <c:idx val="5"/>
              <c:layout>
                <c:manualLayout>
                  <c:x val="0.10277777777777777"/>
                  <c:y val="0.21400809273840771"/>
                </c:manualLayout>
              </c:layout>
              <c:tx>
                <c:rich>
                  <a:bodyPr/>
                  <a:lstStyle/>
                  <a:p>
                    <a:r>
                      <a:rPr lang="uk-UA" smtClean="0"/>
                      <a:t>інші категорії </a:t>
                    </a:r>
                    <a:r>
                      <a:rPr lang="uk-UA">
                        <a:solidFill>
                          <a:srgbClr val="C00000"/>
                        </a:solidFill>
                      </a:rPr>
                      <a:t>24,9; </a:t>
                    </a:r>
                    <a:endParaRPr lang="uk-UA" smtClean="0">
                      <a:solidFill>
                        <a:srgbClr val="C00000"/>
                      </a:solidFill>
                    </a:endParaRPr>
                  </a:p>
                  <a:p>
                    <a:r>
                      <a:rPr lang="uk-UA" smtClean="0">
                        <a:solidFill>
                          <a:srgbClr val="C00000"/>
                        </a:solidFill>
                      </a:rPr>
                      <a:t>(0%)</a:t>
                    </a:r>
                    <a:endParaRPr lang="uk-UA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7961-4DAE-82AB-5171F831E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uk-UA" sz="11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Лист1!$B$53:$B$58</c:f>
              <c:strCache>
                <c:ptCount val="6"/>
                <c:pt idx="0">
                  <c:v>землі сільськогосподарського призначення</c:v>
                </c:pt>
                <c:pt idx="1">
                  <c:v>землі житлової та громадської забудови</c:v>
                </c:pt>
                <c:pt idx="2">
                  <c:v>землі промисловості, транспорту, зв'язку, енергетики, оборони та іншого призначення</c:v>
                </c:pt>
                <c:pt idx="3">
                  <c:v>землі рекреаційного призначення</c:v>
                </c:pt>
                <c:pt idx="4">
                  <c:v>землі лісогосподарського призначення</c:v>
                </c:pt>
                <c:pt idx="5">
                  <c:v>Інші категорії</c:v>
                </c:pt>
              </c:strCache>
            </c:strRef>
          </c:cat>
          <c:val>
            <c:numRef>
              <c:f>Лист1!$C$53:$C$58</c:f>
              <c:numCache>
                <c:formatCode>General</c:formatCode>
                <c:ptCount val="6"/>
                <c:pt idx="0">
                  <c:v>1538.27</c:v>
                </c:pt>
                <c:pt idx="1">
                  <c:v>2761.83</c:v>
                </c:pt>
                <c:pt idx="2">
                  <c:v>1528.24</c:v>
                </c:pt>
                <c:pt idx="3">
                  <c:v>90.5</c:v>
                </c:pt>
                <c:pt idx="4">
                  <c:v>1062.7</c:v>
                </c:pt>
                <c:pt idx="5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5228604302704749"/>
          <c:y val="0.17537004621304306"/>
          <c:w val="0.55051089602920256"/>
          <c:h val="0.82463008289216455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Lbls>
            <c:dLbl>
              <c:idx val="0"/>
              <c:layout>
                <c:manualLayout>
                  <c:x val="-0.10819705306833953"/>
                  <c:y val="-0.29573082285549068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err="1" smtClean="0"/>
                      <a:t>Сформовані</a:t>
                    </a:r>
                    <a:r>
                      <a:rPr lang="ru-RU" sz="1100" dirty="0" smtClean="0"/>
                      <a:t> з/д</a:t>
                    </a:r>
                  </a:p>
                  <a:p>
                    <a:r>
                      <a:rPr lang="ru-RU" sz="1100" dirty="0" smtClean="0">
                        <a:solidFill>
                          <a:srgbClr val="C00000"/>
                        </a:solidFill>
                      </a:rPr>
                      <a:t>31,76 (51%)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0.11004445209228997"/>
                  <c:y val="-0.27108658761753307"/>
                </c:manualLayout>
              </c:layout>
              <c:tx>
                <c:rich>
                  <a:bodyPr/>
                  <a:lstStyle/>
                  <a:p>
                    <a:r>
                      <a:rPr lang="ru-RU" sz="1100" dirty="0" smtClean="0"/>
                      <a:t>Не </a:t>
                    </a:r>
                    <a:r>
                      <a:rPr lang="ru-RU" sz="1100" dirty="0" err="1" smtClean="0"/>
                      <a:t>сформовані</a:t>
                    </a:r>
                    <a:r>
                      <a:rPr lang="ru-RU" sz="1100" dirty="0" smtClean="0"/>
                      <a:t> з/д </a:t>
                    </a:r>
                  </a:p>
                  <a:p>
                    <a:r>
                      <a:rPr lang="ru-RU" sz="1100" dirty="0" smtClean="0">
                        <a:solidFill>
                          <a:srgbClr val="C00000"/>
                        </a:solidFill>
                      </a:rPr>
                      <a:t>31,03 (49%)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Лист1!$B$63:$B$64</c:f>
              <c:strCache>
                <c:ptCount val="2"/>
                <c:pt idx="0">
                  <c:v>Території з сформованими земельними ділянками</c:v>
                </c:pt>
                <c:pt idx="1">
                  <c:v>Території з несформованими земельними ділянками</c:v>
                </c:pt>
              </c:strCache>
            </c:strRef>
          </c:cat>
          <c:val>
            <c:numRef>
              <c:f>Лист1!$C$63:$C$64</c:f>
              <c:numCache>
                <c:formatCode>General</c:formatCode>
                <c:ptCount val="2"/>
                <c:pt idx="0">
                  <c:v>31.76</c:v>
                </c:pt>
                <c:pt idx="1">
                  <c:v>31.03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80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8188108739326692"/>
          <c:y val="0.12815529323487312"/>
          <c:w val="0.55086918588131473"/>
          <c:h val="0.8469398505965603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Lbls>
            <c:dLbl>
              <c:idx val="0"/>
              <c:layout>
                <c:manualLayout>
                  <c:x val="0.1549751016492302"/>
                  <c:y val="-0.42144841332724597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Комунальна </a:t>
                    </a:r>
                    <a:r>
                      <a:rPr lang="ru-RU" sz="1050" smtClean="0"/>
                      <a:t>власність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11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(4%)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14459293499950346"/>
                  <c:y val="-0.1368042874398115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Приватна </a:t>
                    </a:r>
                    <a:r>
                      <a:rPr lang="ru-RU" sz="1050" smtClean="0"/>
                      <a:t>власність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274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(95%)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0.1095371770222483"/>
                  <c:y val="0.18903579907332776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Не </a:t>
                    </a:r>
                    <a:r>
                      <a:rPr lang="ru-RU" sz="1050" smtClean="0"/>
                      <a:t>визначені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4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(1%)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C1-458B-B367-1AD8BE4E60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05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Лист1!$B$69:$B$71</c:f>
              <c:strCache>
                <c:ptCount val="3"/>
                <c:pt idx="0">
                  <c:v>Комунальна власність</c:v>
                </c:pt>
                <c:pt idx="1">
                  <c:v>Приватна власність</c:v>
                </c:pt>
                <c:pt idx="2">
                  <c:v>Не визначено</c:v>
                </c:pt>
              </c:strCache>
            </c:strRef>
          </c:cat>
          <c:val>
            <c:numRef>
              <c:f>Лист1!$C$69:$C$71</c:f>
              <c:numCache>
                <c:formatCode>General</c:formatCode>
                <c:ptCount val="3"/>
                <c:pt idx="0">
                  <c:v>11</c:v>
                </c:pt>
                <c:pt idx="1">
                  <c:v>274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421862275143826"/>
          <c:y val="0.14550483034543732"/>
          <c:w val="0.56074448752781447"/>
          <c:h val="0.77879635148732507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Lbls>
            <c:dLbl>
              <c:idx val="0"/>
              <c:layout>
                <c:manualLayout>
                  <c:x val="-0.54216890700389153"/>
                  <c:y val="-1.8108452923437126E-2"/>
                </c:manualLayout>
              </c:layout>
              <c:tx>
                <c:rich>
                  <a:bodyPr/>
                  <a:lstStyle/>
                  <a:p>
                    <a:r>
                      <a:rPr lang="ru-RU" sz="1050" b="1"/>
                      <a:t>Комунальна </a:t>
                    </a:r>
                    <a:r>
                      <a:rPr lang="ru-RU" sz="1050" b="1" smtClean="0"/>
                      <a:t>власність</a:t>
                    </a:r>
                  </a:p>
                  <a:p>
                    <a:r>
                      <a:rPr lang="ru-RU" sz="1050" b="1" smtClean="0">
                        <a:solidFill>
                          <a:srgbClr val="C00000"/>
                        </a:solidFill>
                      </a:rPr>
                      <a:t>8,03 (25%)</a:t>
                    </a:r>
                    <a:endParaRPr lang="ru-RU" sz="900" b="1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26114688837398231"/>
                  <c:y val="5.9172629292631881E-2"/>
                </c:manualLayout>
              </c:layout>
              <c:tx>
                <c:rich>
                  <a:bodyPr/>
                  <a:lstStyle/>
                  <a:p>
                    <a:r>
                      <a:rPr lang="ru-RU" sz="1050" smtClean="0"/>
                      <a:t>приватна власність 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23,53 (74%)</a:t>
                    </a:r>
                    <a:endParaRPr lang="ru-RU" sz="900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0.11533087472774457"/>
                  <c:y val="0.1107185233593702"/>
                </c:manualLayout>
              </c:layout>
              <c:tx>
                <c:rich>
                  <a:bodyPr/>
                  <a:lstStyle/>
                  <a:p>
                    <a:r>
                      <a:rPr lang="ru-RU" sz="1050"/>
                      <a:t>Не </a:t>
                    </a:r>
                    <a:r>
                      <a:rPr lang="ru-RU" sz="1000" smtClean="0"/>
                      <a:t>визначені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0,2</a:t>
                    </a:r>
                  </a:p>
                  <a:p>
                    <a:r>
                      <a:rPr lang="ru-RU" sz="1050" smtClean="0">
                        <a:solidFill>
                          <a:srgbClr val="C00000"/>
                        </a:solidFill>
                      </a:rPr>
                      <a:t>(1%)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A4-4C83-B9E4-17535B7072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05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Лист1!$B$76:$B$78</c:f>
              <c:strCache>
                <c:ptCount val="3"/>
                <c:pt idx="0">
                  <c:v>Комунальна власність</c:v>
                </c:pt>
                <c:pt idx="1">
                  <c:v>Приватна власність</c:v>
                </c:pt>
                <c:pt idx="2">
                  <c:v>Не визначено</c:v>
                </c:pt>
              </c:strCache>
            </c:strRef>
          </c:cat>
          <c:val>
            <c:numRef>
              <c:f>Лист1!$C$76:$C$78</c:f>
              <c:numCache>
                <c:formatCode>General</c:formatCode>
                <c:ptCount val="3"/>
                <c:pt idx="0">
                  <c:v>8.0299999999999994</c:v>
                </c:pt>
                <c:pt idx="1">
                  <c:v>23.53</c:v>
                </c:pt>
                <c:pt idx="2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Lbls>
            <c:dLbl>
              <c:idx val="0"/>
              <c:layout>
                <c:manualLayout>
                  <c:x val="0.15727741459174319"/>
                  <c:y val="9.9324631609242819E-2"/>
                </c:manualLayout>
              </c:layout>
              <c:tx>
                <c:rich>
                  <a:bodyPr/>
                  <a:lstStyle/>
                  <a:p>
                    <a:r>
                      <a:rPr lang="ru-RU" smtClean="0"/>
                      <a:t>землі с/г </a:t>
                    </a:r>
                    <a:r>
                      <a:rPr lang="ru-RU" sz="950" smtClean="0"/>
                      <a:t>призначення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14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14820371759606568"/>
                  <c:y val="-0.16885187373571281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землі житлової та громадської </a:t>
                    </a:r>
                    <a:r>
                      <a:rPr lang="ru-RU" sz="1000" smtClean="0"/>
                      <a:t>забудови </a:t>
                    </a:r>
                    <a:r>
                      <a:rPr lang="ru-RU" smtClean="0">
                        <a:solidFill>
                          <a:srgbClr val="C00000"/>
                        </a:solidFill>
                      </a:rPr>
                      <a:t>259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(90%)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0.12485669036306696"/>
                  <c:y val="-0.35260244221281201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землі промисловості, транспорту, </a:t>
                    </a:r>
                    <a:r>
                      <a:rPr lang="ru-RU" sz="1000" smtClean="0"/>
                      <a:t>зв'язку…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14</a:t>
                    </a:r>
                  </a:p>
                  <a:p>
                    <a:r>
                      <a:rPr lang="ru-RU" smtClean="0">
                        <a:solidFill>
                          <a:srgbClr val="C00000"/>
                        </a:solidFill>
                      </a:rPr>
                      <a:t>(5%)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E-44DC-AB94-5CDA9655E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Лист1!$B$83:$B$85</c:f>
              <c:strCache>
                <c:ptCount val="3"/>
                <c:pt idx="0">
                  <c:v>землі сільськогосподарського призначення</c:v>
                </c:pt>
                <c:pt idx="1">
                  <c:v>землі житлової та громадської забудови</c:v>
                </c:pt>
                <c:pt idx="2">
                  <c:v>землі промисловості, транспорту, зв'язку, енергетики, оборони та іншого призначення</c:v>
                </c:pt>
              </c:strCache>
            </c:strRef>
          </c:cat>
          <c:val>
            <c:numRef>
              <c:f>Лист1!$C$83:$C$85</c:f>
              <c:numCache>
                <c:formatCode>General</c:formatCode>
                <c:ptCount val="3"/>
                <c:pt idx="0">
                  <c:v>14</c:v>
                </c:pt>
                <c:pt idx="1">
                  <c:v>259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1742719778101022"/>
          <c:y val="2.7408266489791987E-5"/>
          <c:w val="0.99"/>
          <c:h val="0.98750000000000004"/>
        </c:manualLayout>
      </c:layout>
      <c:doughnutChart>
        <c:varyColors val="1"/>
        <c:ser>
          <c:idx val="0"/>
          <c:order val="0"/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dLbls>
            <c:dLbl>
              <c:idx val="0"/>
              <c:layout>
                <c:manualLayout>
                  <c:x val="-0.18262493274111988"/>
                  <c:y val="6.7712513909695238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землі </a:t>
                    </a:r>
                    <a:r>
                      <a:rPr lang="ru-RU" sz="1100" smtClean="0"/>
                      <a:t>с/г </a:t>
                    </a:r>
                    <a:r>
                      <a:rPr lang="ru-RU" sz="1000" smtClean="0"/>
                      <a:t>призначення</a:t>
                    </a:r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20,83</a:t>
                    </a:r>
                  </a:p>
                  <a:p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 (65%)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04C-44B6-8102-E9A315CD67E1}"/>
                </c:ext>
              </c:extLst>
            </c:dLbl>
            <c:dLbl>
              <c:idx val="1"/>
              <c:layout>
                <c:manualLayout>
                  <c:x val="-0.3585735395315135"/>
                  <c:y val="2.0708719226863612E-2"/>
                </c:manualLayout>
              </c:layout>
              <c:tx>
                <c:rich>
                  <a:bodyPr/>
                  <a:lstStyle/>
                  <a:p>
                    <a:r>
                      <a:rPr lang="ru-RU" sz="1100"/>
                      <a:t>землі житлової та громадської забудови; </a:t>
                    </a:r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1,47</a:t>
                    </a:r>
                  </a:p>
                  <a:p>
                    <a:r>
                      <a:rPr lang="ru-RU" sz="1100" smtClean="0">
                        <a:solidFill>
                          <a:srgbClr val="C00000"/>
                        </a:solidFill>
                      </a:rPr>
                      <a:t>(5%)</a:t>
                    </a:r>
                    <a:endParaRPr lang="ru-RU">
                      <a:solidFill>
                        <a:srgbClr val="C00000"/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04C-44B6-8102-E9A315CD67E1}"/>
                </c:ext>
              </c:extLst>
            </c:dLbl>
            <c:dLbl>
              <c:idx val="2"/>
              <c:layout>
                <c:manualLayout>
                  <c:x val="0.13690989691203245"/>
                  <c:y val="1.5531539420147709E-2"/>
                </c:manualLayout>
              </c:layout>
              <c:tx>
                <c:rich>
                  <a:bodyPr/>
                  <a:lstStyle/>
                  <a:p>
                    <a:pPr algn="ctr">
                      <a:defRPr lang="uk-UA" sz="10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ru-RU" sz="1000"/>
                      <a:t>землі промисловості, транспорту, зв'язку, </a:t>
                    </a:r>
                    <a:r>
                      <a:rPr lang="ru-RU" sz="1000" smtClean="0"/>
                      <a:t>енергетики </a:t>
                    </a:r>
                    <a:r>
                      <a:rPr lang="ru-RU" sz="1000" smtClean="0">
                        <a:solidFill>
                          <a:srgbClr val="C00000"/>
                        </a:solidFill>
                      </a:rPr>
                      <a:t>9,46 </a:t>
                    </a:r>
                  </a:p>
                  <a:p>
                    <a:pPr algn="ctr">
                      <a:defRPr lang="uk-UA" sz="1000" b="1" i="0" u="none" strike="noStrike" kern="1200" baseline="0">
                        <a:solidFill>
                          <a:srgbClr val="0070C0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defRPr>
                    </a:pPr>
                    <a:r>
                      <a:rPr lang="ru-RU" sz="1000" smtClean="0">
                        <a:solidFill>
                          <a:srgbClr val="C00000"/>
                        </a:solidFill>
                      </a:rPr>
                      <a:t>(30%)</a:t>
                    </a:r>
                    <a:endParaRPr lang="ru-RU" sz="1000">
                      <a:solidFill>
                        <a:srgbClr val="C000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7B4-4101-B4A5-2427B42A3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uk-UA" sz="1100" b="1" i="0" u="none" strike="noStrike" kern="1200" baseline="0">
                    <a:solidFill>
                      <a:srgbClr val="0070C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uk-UA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Лист1!$B$90:$B$92</c:f>
              <c:strCache>
                <c:ptCount val="3"/>
                <c:pt idx="0">
                  <c:v>землі сільськогосподарського призначення</c:v>
                </c:pt>
                <c:pt idx="1">
                  <c:v>землі житлової та громадської забудови</c:v>
                </c:pt>
                <c:pt idx="2">
                  <c:v>землі промисловості, транспорту, зв'язку, енергетики, оборони та іншого призначення</c:v>
                </c:pt>
              </c:strCache>
            </c:strRef>
          </c:cat>
          <c:val>
            <c:numRef>
              <c:f>Лист1!$C$90:$C$92</c:f>
              <c:numCache>
                <c:formatCode>General</c:formatCode>
                <c:ptCount val="3"/>
                <c:pt idx="0">
                  <c:v>20.83</c:v>
                </c:pt>
                <c:pt idx="1">
                  <c:v>1.47</c:v>
                </c:pt>
                <c:pt idx="2">
                  <c:v>9.4600000000000009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12"/>
        <c:holeSize val="75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Звернення громадян (в т.ч. «Гаряча лінія»)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C3-4874-8D3B-192FFE69ABD5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C3-4874-8D3B-192FFE69ABD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874-8D3B-192FFE6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Листи підприємств,  організацій, установ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C3-4874-8D3B-192FFE69ABD5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C3-4874-8D3B-192FFE69ABD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874-8D3B-192FFE6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Підготовлено рішень міської ради та виконкому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2A-41D4-B472-C4EE29496B97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2A-41D4-B472-C4EE29496B97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A-41D4-B472-C4EE29496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Документи міської ради, виконавчого комітету, розпорядження, доручення міського голови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C3-4874-8D3B-192FFE69ABD5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C3-4874-8D3B-192FFE69ABD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874-8D3B-192FFE6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Документи органів державної виконавчої влади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explosion val="1"/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391A-4940-9994-50384085D0E2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391A-4940-9994-50384085D0E2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1A-4940-9994-50384085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Запити, звернення народних депутатів України та депутатів місцевих рад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4DB0-4990-AF04-D02CA9E352BF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4DB0-4990-AF04-D02CA9E352BF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B0-4990-AF04-D02CA9E35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E9EAEC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704C-44B6-8102-E9A315CD67E1}"/>
              </c:ext>
            </c:extLst>
          </c:dPt>
          <c:dPt>
            <c:idx val="1"/>
            <c:bubble3D val="0"/>
            <c:spPr>
              <a:solidFill>
                <a:srgbClr val="0365C0">
                  <a:lumMod val="40000"/>
                  <a:lumOff val="60000"/>
                </a:srgb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704C-44B6-8102-E9A315CD67E1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105</c:v>
                </c:pt>
                <c:pt idx="1">
                  <c:v>364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04C-44B6-8102-E9A315CD6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8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Звернення громадян (в т.ч. «Гаряча лінія»)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C3-4874-8D3B-192FFE69ABD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C3-4874-8D3B-192FFE69ABD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874-8D3B-192FFE6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doughnut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Листи підприємств,  організацій, установ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9EC3-4874-8D3B-192FFE69ABD5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9EC3-4874-8D3B-192FFE69ABD5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EC3-4874-8D3B-192FFE69A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90"/>
      </c:doughnut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uk-UA"/>
  <c:roundedCorners val="0"/>
  <c:style val="18"/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Підготовлено рішень міської ради та виконкому
</c:v>
                </c:pt>
              </c:strCache>
            </c:strRef>
          </c:tx>
          <c:spPr>
            <a:solidFill>
              <a:srgbClr val="F56C2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rgbClr val="92D05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0-132A-41D4-B472-C4EE29496B97}"/>
              </c:ext>
            </c:extLst>
          </c:dPt>
          <c:dPt>
            <c:idx val="1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2-132A-41D4-B472-C4EE29496B97}"/>
              </c:ext>
            </c:extLst>
          </c:dPt>
          <c:cat>
            <c:strRef>
              <c:f>Sheet1!$B$1:$C$1</c:f>
              <c:strCache>
                <c:ptCount val="2"/>
                <c:pt idx="0">
                  <c:v>April</c:v>
                </c:pt>
                <c:pt idx="1">
                  <c:v>May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2A-41D4-B472-C4EE29496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0.35155</cdr:x>
      <cdr:y>0.3504</cdr:y>
    </cdr:from>
    <cdr:to>
      <cdr:x>0.68259</cdr:x>
      <cdr:y>0.85422</cdr:y>
    </cdr:to>
    <cdr:sp macro="" textlink="">
      <cdr:nvSpPr>
        <cdr:cNvPr id="2" name="Shape 29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614274" y="1057195"/>
          <a:ext cx="1520097" cy="1520059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38100" tIns="38100" rIns="38100" bIns="38100" anchor="ctr"/>
        <a:lstStyle xmlns:a="http://schemas.openxmlformats.org/drawingml/2006/main">
          <a:defPPr marL="0" marR="0" indent="0" algn="l" defTabSz="383959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1pPr>
          <a:lvl2pPr marL="0" marR="0" indent="95990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2pPr>
          <a:lvl3pPr marL="0" marR="0" indent="19197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3pPr>
          <a:lvl4pPr marL="0" marR="0" indent="28796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4pPr>
          <a:lvl5pPr marL="0" marR="0" indent="38395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5pPr>
          <a:lvl6pPr marL="0" marR="0" indent="47994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6pPr>
          <a:lvl7pPr marL="0" marR="0" indent="575938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7pPr>
          <a:lvl8pPr marL="0" marR="0" indent="671928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8pPr>
          <a:lvl9pPr marL="0" marR="0" indent="767918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9pPr>
        </a:lstStyle>
        <a:p xmlns:a="http://schemas.openxmlformats.org/drawingml/2006/main">
          <a:pPr algn="ctr">
            <a:defRPr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defRPr>
          </a:pPr>
          <a:r>
            <a:rPr lang="en-US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309,57</a:t>
          </a:r>
          <a:endParaRPr lang="uk-UA" sz="2200" b="1" dirty="0" smtClean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  <a:p xmlns:a="http://schemas.openxmlformats.org/drawingml/2006/main">
          <a:pPr algn="ctr">
            <a:defRPr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defRPr>
          </a:pPr>
          <a:r>
            <a:rPr lang="uk-UA" sz="19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млн.грн</a:t>
          </a:r>
          <a:endParaRPr sz="19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0.35197</cdr:x>
      <cdr:y>0.31094</cdr:y>
    </cdr:from>
    <cdr:to>
      <cdr:x>0.68618</cdr:x>
      <cdr:y>0.8196</cdr:y>
    </cdr:to>
    <cdr:sp macro="" textlink="">
      <cdr:nvSpPr>
        <cdr:cNvPr id="2" name="Shape 290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616178" y="938123"/>
          <a:ext cx="1534666" cy="1534675"/>
        </a:xfrm>
        <a:prstGeom xmlns:a="http://schemas.openxmlformats.org/drawingml/2006/main" prst="ellipse">
          <a:avLst/>
        </a:prstGeom>
        <a:ln xmlns:a="http://schemas.openxmlformats.org/drawingml/2006/main"/>
      </cdr:spPr>
      <cdr:style>
        <a:lnRef xmlns:a="http://schemas.openxmlformats.org/drawingml/2006/main" idx="1">
          <a:schemeClr val="accent4"/>
        </a:lnRef>
        <a:fillRef xmlns:a="http://schemas.openxmlformats.org/drawingml/2006/main" idx="2">
          <a:schemeClr val="accent4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38100" tIns="38100" rIns="38100" bIns="38100" anchor="ctr"/>
        <a:lstStyle xmlns:a="http://schemas.openxmlformats.org/drawingml/2006/main">
          <a:defPPr marL="0" marR="0" indent="0" algn="l" defTabSz="383959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defRPr>
          </a:defPPr>
          <a:lvl1pPr marL="0" marR="0" indent="0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1pPr>
          <a:lvl2pPr marL="0" marR="0" indent="95990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2pPr>
          <a:lvl3pPr marL="0" marR="0" indent="19197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3pPr>
          <a:lvl4pPr marL="0" marR="0" indent="28796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4pPr>
          <a:lvl5pPr marL="0" marR="0" indent="38395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5pPr>
          <a:lvl6pPr marL="0" marR="0" indent="479949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6pPr>
          <a:lvl7pPr marL="0" marR="0" indent="575938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7pPr>
          <a:lvl8pPr marL="0" marR="0" indent="671928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8pPr>
          <a:lvl9pPr marL="0" marR="0" indent="767918" algn="just" defTabSz="346629" rtl="0" fontAlgn="auto" latinLnBrk="0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kumimoji="0" sz="1000" b="0" i="0" u="none" strike="noStrike" cap="none" spc="0" normalizeH="0" baseline="0">
              <a:ln>
                <a:noFill/>
              </a:ln>
              <a:solidFill>
                <a:srgbClr val="A6A7AC"/>
              </a:solidFill>
              <a:effectLst/>
              <a:uFillTx/>
              <a:latin typeface="PT Sans"/>
              <a:ea typeface="PT Sans"/>
              <a:cs typeface="PT Sans"/>
              <a:sym typeface="PT Sans"/>
            </a:defRPr>
          </a:lvl9pPr>
        </a:lstStyle>
        <a:p xmlns:a="http://schemas.openxmlformats.org/drawingml/2006/main">
          <a:pPr algn="ctr">
            <a:defRPr sz="300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defRPr>
          </a:pPr>
          <a:r>
            <a:rPr lang="uk-UA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rPr>
            <a:t>493,65 га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0.14517</cdr:x>
      <cdr:y>0.23763</cdr:y>
    </cdr:from>
    <cdr:to>
      <cdr:x>0.26829</cdr:x>
      <cdr:y>0.61151</cdr:y>
    </cdr:to>
    <cdr:sp macro="" textlink="">
      <cdr:nvSpPr>
        <cdr:cNvPr id="2" name="Овал 1"/>
        <cdr:cNvSpPr>
          <a:spLocks xmlns:a="http://schemas.openxmlformats.org/drawingml/2006/main" noChangeAspect="1"/>
        </cdr:cNvSpPr>
      </cdr:nvSpPr>
      <cdr:spPr>
        <a:xfrm xmlns:a="http://schemas.openxmlformats.org/drawingml/2006/main">
          <a:off x="1003316" y="540854"/>
          <a:ext cx="850986" cy="85098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lIns="0" tIns="0" rIns="0" bIns="0" anchor="ctr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0,85</a:t>
          </a:r>
        </a:p>
        <a:p xmlns:a="http://schemas.openxmlformats.org/drawingml/2006/main">
          <a:pPr algn="ctr"/>
          <a:r>
            <a:rPr lang="uk-UA" sz="1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rPr>
            <a:t>га</a:t>
          </a:r>
          <a:endParaRPr lang="uk-UA" sz="12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rebuchet MS" panose="020B0603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/>
          </p:nvPr>
        </p:nvSpPr>
        <p:spPr>
          <a:xfrm>
            <a:off x="85725" y="739775"/>
            <a:ext cx="6564313" cy="3700463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body" sz="quarter" idx="1"/>
          </p:nvPr>
        </p:nvSpPr>
        <p:spPr>
          <a:xfrm>
            <a:off x="898102" y="4686500"/>
            <a:ext cx="4939560" cy="4439841"/>
          </a:xfrm>
          <a:prstGeom prst="rect">
            <a:avLst/>
          </a:prstGeom>
        </p:spPr>
        <p:txBody>
          <a:bodyPr lIns="91428" tIns="45714" rIns="91428" bIns="4571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04538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1pPr>
    <a:lvl2pPr indent="95980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2pPr>
    <a:lvl3pPr indent="191957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3pPr>
    <a:lvl4pPr indent="287937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4pPr>
    <a:lvl5pPr indent="383917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5pPr>
    <a:lvl6pPr indent="479896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6pPr>
    <a:lvl7pPr indent="575875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7pPr>
    <a:lvl8pPr indent="671855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8pPr>
    <a:lvl9pPr indent="767834" defTabSz="191957" latinLnBrk="0">
      <a:lnSpc>
        <a:spcPct val="117999"/>
      </a:lnSpc>
      <a:defRPr sz="9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xfrm>
            <a:off x="5987815" y="5763962"/>
            <a:ext cx="189399" cy="186193"/>
          </a:xfrm>
          <a:prstGeom prst="rect">
            <a:avLst/>
          </a:prstGeom>
        </p:spPr>
        <p:txBody>
          <a:bodyPr wrap="none"/>
          <a:lstStyle>
            <a:lvl1pPr algn="ctr">
              <a:defRPr sz="10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5987815" y="5763962"/>
            <a:ext cx="189399" cy="186193"/>
          </a:xfrm>
          <a:prstGeom prst="rect">
            <a:avLst/>
          </a:prstGeom>
        </p:spPr>
        <p:txBody>
          <a:bodyPr wrap="none"/>
          <a:lstStyle>
            <a:lvl1pPr algn="ctr">
              <a:defRPr sz="1000" cap="none" spc="0">
                <a:solidFill>
                  <a:srgbClr val="FFFFFF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804868" y="1757932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574556" y="1757932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344245" y="1757932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13932" y="1757932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83619" y="1757932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804868" y="3531261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574556" y="3531261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344245" y="3531261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13932" y="3531261"/>
            <a:ext cx="1450708" cy="145369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83619" y="3531261"/>
            <a:ext cx="1450708" cy="145369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5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dark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10563833" y="422641"/>
            <a:ext cx="135387" cy="10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0328505" y="405437"/>
            <a:ext cx="74560" cy="142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0855138" y="409963"/>
            <a:ext cx="84242" cy="13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11090997" y="424688"/>
            <a:ext cx="143995" cy="104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686976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solidFill>
                  <a:srgbClr val="68687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4F5F7"/>
                </a:solidFill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46" name="Shape 46"/>
          <p:cNvSpPr/>
          <p:nvPr/>
        </p:nvSpPr>
        <p:spPr>
          <a:xfrm>
            <a:off x="11517671" y="685786"/>
            <a:ext cx="816766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15996" tIns="15996" rIns="15996" bIns="15996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059038" y="1941328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57734" y="1941328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56433" y="1941328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155131" y="1941328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8853828" y="1941328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059038" y="3592710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757734" y="3592710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456433" y="3592710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7155131" y="3592710"/>
            <a:ext cx="1318392" cy="1321106"/>
          </a:xfrm>
        </p:spPr>
        <p:txBody>
          <a:bodyPr/>
          <a:lstStyle/>
          <a:p>
            <a:endParaRPr lang="en-US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8853828" y="3592710"/>
            <a:ext cx="1318392" cy="132110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5250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4" y="2130921"/>
            <a:ext cx="10344309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7" y="3887100"/>
            <a:ext cx="8518843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8489" y="6357824"/>
            <a:ext cx="2839614" cy="365210"/>
          </a:xfrm>
          <a:prstGeom prst="rect">
            <a:avLst/>
          </a:prstGeom>
        </p:spPr>
        <p:txBody>
          <a:bodyPr/>
          <a:lstStyle/>
          <a:p>
            <a:fld id="{1E3F2C70-E82F-4A86-8A4B-80F0A0275165}" type="datetimeFigureOut">
              <a:rPr lang="ru-RU" smtClean="0"/>
              <a:pPr/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58007" y="6357824"/>
            <a:ext cx="3853762" cy="36521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5286F-2B12-4D66-A45D-D2B870D476DA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58988" y="1139974"/>
            <a:ext cx="8226336" cy="10886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82016" y="2315562"/>
            <a:ext cx="10219516" cy="351045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/>
        </p:nvSpPr>
        <p:spPr>
          <a:xfrm>
            <a:off x="10563833" y="422641"/>
            <a:ext cx="135387" cy="108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37" y="5082"/>
                </a:moveTo>
                <a:cubicBezTo>
                  <a:pt x="19237" y="5506"/>
                  <a:pt x="19237" y="5929"/>
                  <a:pt x="19237" y="5929"/>
                </a:cubicBezTo>
                <a:cubicBezTo>
                  <a:pt x="19237" y="13129"/>
                  <a:pt x="14850" y="21600"/>
                  <a:pt x="6750" y="21600"/>
                </a:cubicBezTo>
                <a:cubicBezTo>
                  <a:pt x="4388" y="21600"/>
                  <a:pt x="2025" y="20753"/>
                  <a:pt x="0" y="19059"/>
                </a:cubicBezTo>
                <a:cubicBezTo>
                  <a:pt x="338" y="19059"/>
                  <a:pt x="675" y="19059"/>
                  <a:pt x="1013" y="19059"/>
                </a:cubicBezTo>
                <a:cubicBezTo>
                  <a:pt x="3038" y="19059"/>
                  <a:pt x="5063" y="18212"/>
                  <a:pt x="6413" y="16941"/>
                </a:cubicBezTo>
                <a:cubicBezTo>
                  <a:pt x="4725" y="16941"/>
                  <a:pt x="3038" y="15247"/>
                  <a:pt x="2363" y="13129"/>
                </a:cubicBezTo>
                <a:cubicBezTo>
                  <a:pt x="2700" y="13129"/>
                  <a:pt x="3038" y="13129"/>
                  <a:pt x="3375" y="13129"/>
                </a:cubicBezTo>
                <a:cubicBezTo>
                  <a:pt x="3713" y="13129"/>
                  <a:pt x="4050" y="13129"/>
                  <a:pt x="4388" y="13129"/>
                </a:cubicBezTo>
                <a:cubicBezTo>
                  <a:pt x="2363" y="12282"/>
                  <a:pt x="1013" y="10165"/>
                  <a:pt x="1013" y="7624"/>
                </a:cubicBezTo>
                <a:cubicBezTo>
                  <a:pt x="1013" y="7624"/>
                  <a:pt x="1013" y="7624"/>
                  <a:pt x="1013" y="7624"/>
                </a:cubicBezTo>
                <a:cubicBezTo>
                  <a:pt x="1688" y="8047"/>
                  <a:pt x="2363" y="8047"/>
                  <a:pt x="3038" y="8047"/>
                </a:cubicBezTo>
                <a:cubicBezTo>
                  <a:pt x="1688" y="7200"/>
                  <a:pt x="1013" y="5506"/>
                  <a:pt x="1013" y="3812"/>
                </a:cubicBezTo>
                <a:cubicBezTo>
                  <a:pt x="1013" y="2541"/>
                  <a:pt x="1350" y="1694"/>
                  <a:pt x="1688" y="847"/>
                </a:cubicBezTo>
                <a:cubicBezTo>
                  <a:pt x="3713" y="4235"/>
                  <a:pt x="7088" y="6353"/>
                  <a:pt x="10463" y="6776"/>
                </a:cubicBezTo>
                <a:cubicBezTo>
                  <a:pt x="10463" y="6353"/>
                  <a:pt x="10463" y="5929"/>
                  <a:pt x="10463" y="5506"/>
                </a:cubicBezTo>
                <a:cubicBezTo>
                  <a:pt x="10463" y="2118"/>
                  <a:pt x="12487" y="0"/>
                  <a:pt x="14850" y="0"/>
                </a:cubicBezTo>
                <a:cubicBezTo>
                  <a:pt x="16200" y="0"/>
                  <a:pt x="17212" y="424"/>
                  <a:pt x="18225" y="1694"/>
                </a:cubicBezTo>
                <a:cubicBezTo>
                  <a:pt x="18900" y="1271"/>
                  <a:pt x="19912" y="847"/>
                  <a:pt x="20925" y="424"/>
                </a:cubicBezTo>
                <a:cubicBezTo>
                  <a:pt x="20587" y="1694"/>
                  <a:pt x="19912" y="2541"/>
                  <a:pt x="18900" y="3388"/>
                </a:cubicBezTo>
                <a:cubicBezTo>
                  <a:pt x="19912" y="2965"/>
                  <a:pt x="20587" y="2965"/>
                  <a:pt x="21600" y="2541"/>
                </a:cubicBezTo>
                <a:cubicBezTo>
                  <a:pt x="20925" y="3388"/>
                  <a:pt x="20250" y="4659"/>
                  <a:pt x="19237" y="5082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10328505" y="405437"/>
            <a:ext cx="74560" cy="142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3546"/>
                </a:moveTo>
                <a:cubicBezTo>
                  <a:pt x="17897" y="3546"/>
                  <a:pt x="17897" y="3546"/>
                  <a:pt x="17897" y="3546"/>
                </a:cubicBezTo>
                <a:cubicBezTo>
                  <a:pt x="14811" y="3546"/>
                  <a:pt x="14194" y="4513"/>
                  <a:pt x="14194" y="5481"/>
                </a:cubicBezTo>
                <a:cubicBezTo>
                  <a:pt x="14194" y="8060"/>
                  <a:pt x="14194" y="8060"/>
                  <a:pt x="14194" y="8060"/>
                </a:cubicBezTo>
                <a:cubicBezTo>
                  <a:pt x="21600" y="8060"/>
                  <a:pt x="21600" y="8060"/>
                  <a:pt x="21600" y="8060"/>
                </a:cubicBezTo>
                <a:cubicBezTo>
                  <a:pt x="20366" y="11928"/>
                  <a:pt x="20366" y="11928"/>
                  <a:pt x="20366" y="11928"/>
                </a:cubicBezTo>
                <a:cubicBezTo>
                  <a:pt x="14194" y="11928"/>
                  <a:pt x="14194" y="11928"/>
                  <a:pt x="14194" y="11928"/>
                </a:cubicBezTo>
                <a:cubicBezTo>
                  <a:pt x="14194" y="21600"/>
                  <a:pt x="14194" y="21600"/>
                  <a:pt x="14194" y="21600"/>
                </a:cubicBezTo>
                <a:cubicBezTo>
                  <a:pt x="6789" y="21600"/>
                  <a:pt x="6789" y="21600"/>
                  <a:pt x="6789" y="21600"/>
                </a:cubicBezTo>
                <a:cubicBezTo>
                  <a:pt x="6789" y="11928"/>
                  <a:pt x="6789" y="11928"/>
                  <a:pt x="6789" y="11928"/>
                </a:cubicBezTo>
                <a:cubicBezTo>
                  <a:pt x="0" y="11928"/>
                  <a:pt x="0" y="11928"/>
                  <a:pt x="0" y="11928"/>
                </a:cubicBezTo>
                <a:cubicBezTo>
                  <a:pt x="0" y="8060"/>
                  <a:pt x="0" y="8060"/>
                  <a:pt x="0" y="8060"/>
                </a:cubicBezTo>
                <a:cubicBezTo>
                  <a:pt x="6789" y="8060"/>
                  <a:pt x="6789" y="8060"/>
                  <a:pt x="6789" y="8060"/>
                </a:cubicBezTo>
                <a:cubicBezTo>
                  <a:pt x="6789" y="5158"/>
                  <a:pt x="6789" y="5158"/>
                  <a:pt x="6789" y="5158"/>
                </a:cubicBezTo>
                <a:cubicBezTo>
                  <a:pt x="6789" y="1934"/>
                  <a:pt x="10491" y="0"/>
                  <a:pt x="16046" y="0"/>
                </a:cubicBezTo>
                <a:cubicBezTo>
                  <a:pt x="18514" y="0"/>
                  <a:pt x="20983" y="322"/>
                  <a:pt x="21600" y="322"/>
                </a:cubicBezTo>
                <a:lnTo>
                  <a:pt x="21600" y="3546"/>
                </a:ln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6" name="Shape 6"/>
          <p:cNvSpPr/>
          <p:nvPr/>
        </p:nvSpPr>
        <p:spPr>
          <a:xfrm>
            <a:off x="10855138" y="409963"/>
            <a:ext cx="84242" cy="1334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18900" y="1029"/>
                  <a:pt x="18900" y="1029"/>
                  <a:pt x="18900" y="1029"/>
                </a:cubicBezTo>
                <a:cubicBezTo>
                  <a:pt x="16200" y="1029"/>
                  <a:pt x="16200" y="1029"/>
                  <a:pt x="16200" y="1029"/>
                </a:cubicBezTo>
                <a:cubicBezTo>
                  <a:pt x="17820" y="2057"/>
                  <a:pt x="19440" y="3086"/>
                  <a:pt x="19440" y="4800"/>
                </a:cubicBezTo>
                <a:cubicBezTo>
                  <a:pt x="19440" y="8229"/>
                  <a:pt x="14580" y="8571"/>
                  <a:pt x="14580" y="10286"/>
                </a:cubicBezTo>
                <a:cubicBezTo>
                  <a:pt x="14580" y="12000"/>
                  <a:pt x="20520" y="12686"/>
                  <a:pt x="20520" y="16114"/>
                </a:cubicBezTo>
                <a:cubicBezTo>
                  <a:pt x="20520" y="17143"/>
                  <a:pt x="20520" y="17829"/>
                  <a:pt x="19980" y="18514"/>
                </a:cubicBezTo>
                <a:cubicBezTo>
                  <a:pt x="17820" y="20914"/>
                  <a:pt x="12960" y="21600"/>
                  <a:pt x="9180" y="21600"/>
                </a:cubicBezTo>
                <a:cubicBezTo>
                  <a:pt x="6480" y="21600"/>
                  <a:pt x="2700" y="20914"/>
                  <a:pt x="540" y="19200"/>
                </a:cubicBezTo>
                <a:cubicBezTo>
                  <a:pt x="0" y="18857"/>
                  <a:pt x="0" y="18171"/>
                  <a:pt x="0" y="17486"/>
                </a:cubicBezTo>
                <a:cubicBezTo>
                  <a:pt x="0" y="16114"/>
                  <a:pt x="1620" y="14743"/>
                  <a:pt x="3240" y="14057"/>
                </a:cubicBezTo>
                <a:cubicBezTo>
                  <a:pt x="5940" y="13029"/>
                  <a:pt x="8640" y="13029"/>
                  <a:pt x="11340" y="12686"/>
                </a:cubicBezTo>
                <a:cubicBezTo>
                  <a:pt x="10800" y="12000"/>
                  <a:pt x="10260" y="11657"/>
                  <a:pt x="10260" y="10971"/>
                </a:cubicBezTo>
                <a:cubicBezTo>
                  <a:pt x="10260" y="10286"/>
                  <a:pt x="10260" y="9943"/>
                  <a:pt x="10800" y="9600"/>
                </a:cubicBezTo>
                <a:cubicBezTo>
                  <a:pt x="10260" y="9943"/>
                  <a:pt x="9720" y="9943"/>
                  <a:pt x="9180" y="9943"/>
                </a:cubicBezTo>
                <a:cubicBezTo>
                  <a:pt x="5400" y="9943"/>
                  <a:pt x="2160" y="7886"/>
                  <a:pt x="2160" y="5486"/>
                </a:cubicBezTo>
                <a:cubicBezTo>
                  <a:pt x="2160" y="3771"/>
                  <a:pt x="3240" y="2400"/>
                  <a:pt x="4860" y="1714"/>
                </a:cubicBezTo>
                <a:cubicBezTo>
                  <a:pt x="7020" y="343"/>
                  <a:pt x="10260" y="0"/>
                  <a:pt x="12960" y="0"/>
                </a:cubicBezTo>
                <a:lnTo>
                  <a:pt x="21600" y="0"/>
                </a:lnTo>
                <a:close/>
                <a:moveTo>
                  <a:pt x="12960" y="13714"/>
                </a:moveTo>
                <a:cubicBezTo>
                  <a:pt x="12960" y="13714"/>
                  <a:pt x="12420" y="13714"/>
                  <a:pt x="11880" y="13714"/>
                </a:cubicBezTo>
                <a:cubicBezTo>
                  <a:pt x="8640" y="13714"/>
                  <a:pt x="3780" y="14400"/>
                  <a:pt x="3780" y="16800"/>
                </a:cubicBezTo>
                <a:cubicBezTo>
                  <a:pt x="3780" y="19543"/>
                  <a:pt x="8100" y="20229"/>
                  <a:pt x="11340" y="20229"/>
                </a:cubicBezTo>
                <a:cubicBezTo>
                  <a:pt x="14580" y="20229"/>
                  <a:pt x="17820" y="19543"/>
                  <a:pt x="17820" y="17486"/>
                </a:cubicBezTo>
                <a:cubicBezTo>
                  <a:pt x="17820" y="15429"/>
                  <a:pt x="15120" y="14400"/>
                  <a:pt x="12960" y="13714"/>
                </a:cubicBezTo>
                <a:close/>
                <a:moveTo>
                  <a:pt x="9720" y="1029"/>
                </a:moveTo>
                <a:cubicBezTo>
                  <a:pt x="8640" y="1029"/>
                  <a:pt x="7560" y="1371"/>
                  <a:pt x="7020" y="2057"/>
                </a:cubicBezTo>
                <a:cubicBezTo>
                  <a:pt x="5940" y="2400"/>
                  <a:pt x="5940" y="3086"/>
                  <a:pt x="5940" y="4114"/>
                </a:cubicBezTo>
                <a:cubicBezTo>
                  <a:pt x="5940" y="5829"/>
                  <a:pt x="7560" y="8914"/>
                  <a:pt x="11340" y="8914"/>
                </a:cubicBezTo>
                <a:cubicBezTo>
                  <a:pt x="12420" y="8914"/>
                  <a:pt x="13500" y="8571"/>
                  <a:pt x="14580" y="8229"/>
                </a:cubicBezTo>
                <a:cubicBezTo>
                  <a:pt x="15120" y="7543"/>
                  <a:pt x="15660" y="6857"/>
                  <a:pt x="15660" y="6171"/>
                </a:cubicBezTo>
                <a:cubicBezTo>
                  <a:pt x="15660" y="4114"/>
                  <a:pt x="13500" y="1029"/>
                  <a:pt x="9720" y="102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7" name="Shape 7"/>
          <p:cNvSpPr/>
          <p:nvPr/>
        </p:nvSpPr>
        <p:spPr>
          <a:xfrm>
            <a:off x="11090997" y="424688"/>
            <a:ext cx="143995" cy="104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2" y="18073"/>
                </a:moveTo>
                <a:cubicBezTo>
                  <a:pt x="20965" y="19837"/>
                  <a:pt x="20012" y="21159"/>
                  <a:pt x="18741" y="21159"/>
                </a:cubicBezTo>
                <a:cubicBezTo>
                  <a:pt x="16200" y="21600"/>
                  <a:pt x="13341" y="21600"/>
                  <a:pt x="10800" y="21600"/>
                </a:cubicBezTo>
                <a:cubicBezTo>
                  <a:pt x="7941" y="21600"/>
                  <a:pt x="5400" y="21600"/>
                  <a:pt x="2541" y="21159"/>
                </a:cubicBezTo>
                <a:cubicBezTo>
                  <a:pt x="1588" y="21159"/>
                  <a:pt x="635" y="19837"/>
                  <a:pt x="318" y="18073"/>
                </a:cubicBezTo>
                <a:cubicBezTo>
                  <a:pt x="0" y="15869"/>
                  <a:pt x="0" y="13224"/>
                  <a:pt x="0" y="11020"/>
                </a:cubicBezTo>
                <a:cubicBezTo>
                  <a:pt x="0" y="8376"/>
                  <a:pt x="0" y="6171"/>
                  <a:pt x="318" y="3527"/>
                </a:cubicBezTo>
                <a:cubicBezTo>
                  <a:pt x="635" y="2204"/>
                  <a:pt x="1588" y="882"/>
                  <a:pt x="2541" y="441"/>
                </a:cubicBezTo>
                <a:cubicBezTo>
                  <a:pt x="5400" y="0"/>
                  <a:pt x="7941" y="0"/>
                  <a:pt x="10800" y="0"/>
                </a:cubicBezTo>
                <a:cubicBezTo>
                  <a:pt x="13341" y="0"/>
                  <a:pt x="16200" y="0"/>
                  <a:pt x="18741" y="441"/>
                </a:cubicBezTo>
                <a:cubicBezTo>
                  <a:pt x="20012" y="882"/>
                  <a:pt x="20965" y="2204"/>
                  <a:pt x="21282" y="3527"/>
                </a:cubicBezTo>
                <a:cubicBezTo>
                  <a:pt x="21600" y="6171"/>
                  <a:pt x="21600" y="8376"/>
                  <a:pt x="21600" y="11020"/>
                </a:cubicBezTo>
                <a:cubicBezTo>
                  <a:pt x="21600" y="13224"/>
                  <a:pt x="21600" y="15869"/>
                  <a:pt x="21282" y="18073"/>
                </a:cubicBezTo>
                <a:close/>
                <a:moveTo>
                  <a:pt x="14929" y="10139"/>
                </a:moveTo>
                <a:cubicBezTo>
                  <a:pt x="8894" y="4849"/>
                  <a:pt x="8894" y="4849"/>
                  <a:pt x="8894" y="4849"/>
                </a:cubicBezTo>
                <a:cubicBezTo>
                  <a:pt x="8576" y="4408"/>
                  <a:pt x="8259" y="4408"/>
                  <a:pt x="7941" y="4408"/>
                </a:cubicBezTo>
                <a:cubicBezTo>
                  <a:pt x="7941" y="4849"/>
                  <a:pt x="7624" y="5290"/>
                  <a:pt x="7624" y="5731"/>
                </a:cubicBezTo>
                <a:cubicBezTo>
                  <a:pt x="7624" y="16310"/>
                  <a:pt x="7624" y="16310"/>
                  <a:pt x="7624" y="16310"/>
                </a:cubicBezTo>
                <a:cubicBezTo>
                  <a:pt x="7624" y="16751"/>
                  <a:pt x="7941" y="17192"/>
                  <a:pt x="7941" y="17192"/>
                </a:cubicBezTo>
                <a:cubicBezTo>
                  <a:pt x="8259" y="17192"/>
                  <a:pt x="8259" y="17192"/>
                  <a:pt x="8259" y="17192"/>
                </a:cubicBezTo>
                <a:cubicBezTo>
                  <a:pt x="8576" y="17192"/>
                  <a:pt x="8576" y="17192"/>
                  <a:pt x="8894" y="17192"/>
                </a:cubicBezTo>
                <a:cubicBezTo>
                  <a:pt x="14929" y="11902"/>
                  <a:pt x="14929" y="11902"/>
                  <a:pt x="14929" y="11902"/>
                </a:cubicBezTo>
                <a:cubicBezTo>
                  <a:pt x="15247" y="11461"/>
                  <a:pt x="15247" y="11461"/>
                  <a:pt x="15247" y="11020"/>
                </a:cubicBezTo>
                <a:cubicBezTo>
                  <a:pt x="15247" y="10580"/>
                  <a:pt x="15247" y="10139"/>
                  <a:pt x="14929" y="10139"/>
                </a:cubicBezTo>
                <a:close/>
              </a:path>
            </a:pathLst>
          </a:custGeom>
          <a:solidFill>
            <a:srgbClr val="A6A7AC"/>
          </a:solidFill>
          <a:ln w="3175">
            <a:miter lim="400000"/>
          </a:ln>
        </p:spPr>
        <p:txBody>
          <a:bodyPr lIns="19195" tIns="19195" rIns="19195" bIns="19195"/>
          <a:lstStyle/>
          <a:p>
            <a:pPr algn="l" defTabSz="191957">
              <a:defRPr sz="2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11497241" y="381440"/>
            <a:ext cx="303400" cy="155415"/>
          </a:xfrm>
          <a:prstGeom prst="rect">
            <a:avLst/>
          </a:prstGeom>
          <a:ln w="3175">
            <a:miter lim="400000"/>
          </a:ln>
        </p:spPr>
        <p:txBody>
          <a:bodyPr lIns="15996" tIns="15996" rIns="15996" bIns="15996">
            <a:spAutoFit/>
          </a:bodyPr>
          <a:lstStyle>
            <a:lvl1pPr algn="l">
              <a:defRPr sz="800" cap="all" spc="168">
                <a:solidFill>
                  <a:srgbClr val="393941"/>
                </a:solidFill>
                <a:latin typeface="+mn-lt"/>
                <a:ea typeface="+mn-ea"/>
                <a:cs typeface="+mn-cs"/>
                <a:sym typeface="Montserrat-Regular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  <p:sp>
        <p:nvSpPr>
          <p:cNvPr id="9" name="Shape 9"/>
          <p:cNvSpPr/>
          <p:nvPr/>
        </p:nvSpPr>
        <p:spPr>
          <a:xfrm>
            <a:off x="11517671" y="685786"/>
            <a:ext cx="816766" cy="1"/>
          </a:xfrm>
          <a:prstGeom prst="line">
            <a:avLst/>
          </a:prstGeom>
          <a:ln w="50800">
            <a:solidFill>
              <a:srgbClr val="F56C2E"/>
            </a:solidFill>
            <a:miter lim="400000"/>
          </a:ln>
        </p:spPr>
        <p:txBody>
          <a:bodyPr lIns="15996" tIns="15996" rIns="15996" bIns="15996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ransition spd="med"/>
  <p:txStyles>
    <p:titleStyle>
      <a:lvl1pPr marL="0" marR="0" indent="0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1pPr>
      <a:lvl2pPr marL="0" marR="0" indent="95980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2pPr>
      <a:lvl3pPr marL="0" marR="0" indent="191957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3pPr>
      <a:lvl4pPr marL="0" marR="0" indent="287937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4pPr>
      <a:lvl5pPr marL="0" marR="0" indent="383917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5pPr>
      <a:lvl6pPr marL="0" marR="0" indent="479896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6pPr>
      <a:lvl7pPr marL="0" marR="0" indent="575875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7pPr>
      <a:lvl8pPr marL="0" marR="0" indent="671855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8pPr>
      <a:lvl9pPr marL="0" marR="0" indent="767834" algn="l" defTabSz="346591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100" b="1" i="0" u="none" strike="noStrike" cap="none" spc="0" baseline="0">
          <a:ln>
            <a:noFill/>
          </a:ln>
          <a:solidFill>
            <a:srgbClr val="393941"/>
          </a:solidFill>
          <a:uFillTx/>
          <a:latin typeface="Montserrat-SemiBold"/>
          <a:ea typeface="Montserrat-SemiBold"/>
          <a:cs typeface="Montserrat-SemiBold"/>
          <a:sym typeface="Montserrat-SemiBold"/>
        </a:defRPr>
      </a:lvl9pPr>
    </p:titleStyle>
    <p:bodyStyle>
      <a:lvl1pPr marL="0" marR="0" indent="0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1pPr>
      <a:lvl2pPr marL="0" marR="0" indent="95980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2pPr>
      <a:lvl3pPr marL="0" marR="0" indent="191957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3pPr>
      <a:lvl4pPr marL="0" marR="0" indent="287937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4pPr>
      <a:lvl5pPr marL="0" marR="0" indent="383917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5pPr>
      <a:lvl6pPr marL="0" marR="0" indent="479896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6pPr>
      <a:lvl7pPr marL="0" marR="0" indent="575875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7pPr>
      <a:lvl8pPr marL="0" marR="0" indent="671855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8pPr>
      <a:lvl9pPr marL="0" marR="0" indent="767834" algn="just" defTabSz="34659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rgbClr val="A6A7AC"/>
          </a:solidFill>
          <a:uFillTx/>
          <a:latin typeface="PT Sans"/>
          <a:ea typeface="PT Sans"/>
          <a:cs typeface="PT Sans"/>
          <a:sym typeface="PT Sans"/>
        </a:defRPr>
      </a:lvl9pPr>
    </p:bodyStyle>
    <p:otherStyle>
      <a:lvl1pPr marL="0" marR="0" indent="0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1pPr>
      <a:lvl2pPr marL="0" marR="0" indent="95980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2pPr>
      <a:lvl3pPr marL="0" marR="0" indent="191957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3pPr>
      <a:lvl4pPr marL="0" marR="0" indent="287937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4pPr>
      <a:lvl5pPr marL="0" marR="0" indent="383917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5pPr>
      <a:lvl6pPr marL="0" marR="0" indent="479896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6pPr>
      <a:lvl7pPr marL="0" marR="0" indent="575875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7pPr>
      <a:lvl8pPr marL="0" marR="0" indent="671855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8pPr>
      <a:lvl9pPr marL="0" marR="0" indent="767834" algn="l" defTabSz="34659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" b="0" i="0" u="none" strike="noStrike" cap="all" spc="168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Montserrat-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microsoft.com/office/2007/relationships/hdphoto" Target="../media/hdphoto1.wdp"/><Relationship Id="rId7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7.xml"/><Relationship Id="rId5" Type="http://schemas.openxmlformats.org/officeDocument/2006/relationships/chart" Target="../charts/chart26.xml"/><Relationship Id="rId4" Type="http://schemas.openxmlformats.org/officeDocument/2006/relationships/chart" Target="../charts/char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hart" Target="../charts/chart31.xml"/><Relationship Id="rId7" Type="http://schemas.openxmlformats.org/officeDocument/2006/relationships/chart" Target="../charts/chart35.xml"/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4.xml"/><Relationship Id="rId11" Type="http://schemas.microsoft.com/office/2007/relationships/hdphoto" Target="../media/hdphoto1.wdp"/><Relationship Id="rId5" Type="http://schemas.openxmlformats.org/officeDocument/2006/relationships/chart" Target="../charts/chart33.xml"/><Relationship Id="rId10" Type="http://schemas.openxmlformats.org/officeDocument/2006/relationships/image" Target="../media/image2.png"/><Relationship Id="rId4" Type="http://schemas.openxmlformats.org/officeDocument/2006/relationships/chart" Target="../charts/chart32.xml"/><Relationship Id="rId9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13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3.xml"/><Relationship Id="rId11" Type="http://schemas.openxmlformats.org/officeDocument/2006/relationships/image" Target="../media/image8.jpg"/><Relationship Id="rId5" Type="http://schemas.openxmlformats.org/officeDocument/2006/relationships/image" Target="../media/image5.jpg"/><Relationship Id="rId10" Type="http://schemas.openxmlformats.org/officeDocument/2006/relationships/chart" Target="../charts/chart5.xml"/><Relationship Id="rId4" Type="http://schemas.openxmlformats.org/officeDocument/2006/relationships/chart" Target="../charts/chart2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2.png"/><Relationship Id="rId7" Type="http://schemas.openxmlformats.org/officeDocument/2006/relationships/chart" Target="../charts/chart9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chart" Target="../charts/chart12.xml"/><Relationship Id="rId4" Type="http://schemas.microsoft.com/office/2007/relationships/hdphoto" Target="../media/hdphoto1.wdp"/><Relationship Id="rId9" Type="http://schemas.openxmlformats.org/officeDocument/2006/relationships/chart" Target="../charts/char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hart" Target="../charts/chart14.xml"/><Relationship Id="rId7" Type="http://schemas.openxmlformats.org/officeDocument/2006/relationships/image" Target="../media/image10.jp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chart" Target="../charts/chart17.xml"/><Relationship Id="rId7" Type="http://schemas.openxmlformats.org/officeDocument/2006/relationships/image" Target="../media/image17.jp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microsoft.com/office/2007/relationships/hdphoto" Target="../media/hdphoto1.wdp"/><Relationship Id="rId4" Type="http://schemas.openxmlformats.org/officeDocument/2006/relationships/image" Target="../media/image14.jp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8.jpeg"/><Relationship Id="rId7" Type="http://schemas.openxmlformats.org/officeDocument/2006/relationships/image" Target="../media/image17.jp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5.jpg"/><Relationship Id="rId4" Type="http://schemas.microsoft.com/office/2007/relationships/hdphoto" Target="../media/hdphoto3.wdp"/><Relationship Id="rId9" Type="http://schemas.openxmlformats.org/officeDocument/2006/relationships/chart" Target="../charts/chart1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4.xml"/><Relationship Id="rId3" Type="http://schemas.microsoft.com/office/2007/relationships/hdphoto" Target="../media/hdphoto1.wdp"/><Relationship Id="rId7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7548160" y="5533410"/>
            <a:ext cx="4299851" cy="800100"/>
          </a:xfrm>
          <a:prstGeom prst="rect">
            <a:avLst/>
          </a:prstGeom>
          <a:noFill/>
        </p:spPr>
        <p:txBody>
          <a:bodyPr lIns="91430" tIns="45715" rIns="91430" bIns="45715">
            <a:normAutofit/>
          </a:bodyPr>
          <a:lstStyle/>
          <a:p>
            <a:pPr hangingPunct="1">
              <a:defRPr/>
            </a:pPr>
            <a:r>
              <a:rPr lang="uk-UA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Кушнірчук Сергій Анатолійович</a:t>
            </a:r>
          </a:p>
          <a:p>
            <a:pPr hangingPunct="1">
              <a:defRPr/>
            </a:pPr>
            <a:endParaRPr lang="uk-UA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hangingPunct="1">
              <a:defRPr/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Директор департаменту земельних ресурсів</a:t>
            </a: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5105685" y="6321116"/>
            <a:ext cx="2298336" cy="30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Вінниця 201</a:t>
            </a:r>
            <a:r>
              <a:rPr lang="en-US" sz="1400" b="1" dirty="0">
                <a:solidFill>
                  <a:srgbClr val="0070C0"/>
                </a:solidFill>
                <a:latin typeface="Trebuchet MS" pitchFamily="34" charset="0"/>
                <a:cs typeface="Times New Roman" pitchFamily="18" charset="0"/>
              </a:rPr>
              <a:t>9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44513" y="129535"/>
            <a:ext cx="2185178" cy="837116"/>
            <a:chOff x="244513" y="129535"/>
            <a:chExt cx="1857476" cy="683264"/>
          </a:xfrm>
        </p:grpSpPr>
        <p:pic>
          <p:nvPicPr>
            <p:cNvPr id="10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511116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55629" y="129535"/>
              <a:ext cx="1346360" cy="683264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6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600" kern="1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7" y="1257203"/>
            <a:ext cx="4635235" cy="463523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026878" y="1709110"/>
            <a:ext cx="7803550" cy="2215981"/>
          </a:xfrm>
          <a:prstGeom prst="rect">
            <a:avLst/>
          </a:prstGeom>
          <a:noFill/>
        </p:spPr>
        <p:txBody>
          <a:bodyPr wrap="square" lIns="91430" tIns="45715" rIns="91430" bIns="45715">
            <a:spAutoFit/>
          </a:bodyPr>
          <a:lstStyle/>
          <a:p>
            <a:pPr algn="ctr" hangingPunct="1">
              <a:defRPr/>
            </a:pPr>
            <a:endParaRPr lang="uk-UA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hangingPunct="1">
              <a:defRPr/>
            </a:pP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Звіт про роботу департаменту земельних ресурсів міської ради </a:t>
            </a:r>
          </a:p>
          <a:p>
            <a:pPr algn="ctr" hangingPunct="1">
              <a:defRPr/>
            </a:pPr>
            <a:r>
              <a:rPr lang="uk-UA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за </a:t>
            </a:r>
            <a:r>
              <a:rPr lang="uk-UA" sz="3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2018 рік</a:t>
            </a:r>
            <a:endParaRPr lang="uk-UA"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 dirty="0" err="1">
                <a:solidFill>
                  <a:srgbClr val="00B050"/>
                </a:solidFill>
                <a:latin typeface="Trebuchet MS" pitchFamily="34" charset="0"/>
              </a:rPr>
              <a:t>Основні</a:t>
            </a:r>
            <a:r>
              <a:rPr lang="ru-RU" sz="2800" dirty="0">
                <a:solidFill>
                  <a:srgbClr val="00B050"/>
                </a:solidFill>
                <a:latin typeface="Trebuchet MS" pitchFamily="34" charset="0"/>
              </a:rPr>
              <a:t> </a:t>
            </a:r>
            <a:r>
              <a:rPr lang="ru-RU" sz="2800" dirty="0" err="1">
                <a:solidFill>
                  <a:srgbClr val="00B050"/>
                </a:solidFill>
                <a:latin typeface="Trebuchet MS" pitchFamily="34" charset="0"/>
              </a:rPr>
              <a:t>підсумки</a:t>
            </a:r>
            <a:r>
              <a:rPr lang="ru-RU" sz="2800" dirty="0">
                <a:solidFill>
                  <a:srgbClr val="00B050"/>
                </a:solidFill>
                <a:latin typeface="Trebuchet MS" pitchFamily="34" charset="0"/>
              </a:rPr>
              <a:t> за 2018 </a:t>
            </a:r>
            <a:r>
              <a:rPr lang="ru-RU" sz="2800" dirty="0" err="1">
                <a:solidFill>
                  <a:srgbClr val="00B050"/>
                </a:solidFill>
                <a:latin typeface="Trebuchet MS" pitchFamily="34" charset="0"/>
              </a:rPr>
              <a:t>рік</a:t>
            </a:r>
            <a:endParaRPr lang="ru-RU" sz="28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6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5726" y="572952"/>
            <a:ext cx="11991974" cy="6189799"/>
            <a:chOff x="85726" y="572952"/>
            <a:chExt cx="11991974" cy="6189799"/>
          </a:xfrm>
        </p:grpSpPr>
        <p:sp>
          <p:nvSpPr>
            <p:cNvPr id="43" name="Скругленный прямоугольник 42"/>
            <p:cNvSpPr>
              <a:spLocks/>
            </p:cNvSpPr>
            <p:nvPr/>
          </p:nvSpPr>
          <p:spPr>
            <a:xfrm>
              <a:off x="85726" y="785842"/>
              <a:ext cx="11991974" cy="5976909"/>
            </a:xfrm>
            <a:prstGeom prst="roundRect">
              <a:avLst>
                <a:gd name="adj" fmla="val 6859"/>
              </a:avLst>
            </a:prstGeom>
            <a:no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68"/>
            <p:cNvSpPr/>
            <p:nvPr/>
          </p:nvSpPr>
          <p:spPr>
            <a:xfrm>
              <a:off x="4500999" y="572952"/>
              <a:ext cx="3161427" cy="425781"/>
            </a:xfrm>
            <a:prstGeom prst="roundRect">
              <a:avLst>
                <a:gd name="adj" fmla="val 3571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eaLnBrk="0"/>
              <a:r>
                <a:rPr lang="ru-RU" sz="15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Відділ обліку та фінансово-аналітичної роботи ДЗР</a:t>
              </a:r>
              <a:endParaRPr lang="ru-RU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4012049"/>
              </p:ext>
            </p:extLst>
          </p:nvPr>
        </p:nvGraphicFramePr>
        <p:xfrm>
          <a:off x="538601" y="1210700"/>
          <a:ext cx="3812811" cy="2383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Овал 46"/>
          <p:cNvSpPr>
            <a:spLocks noChangeAspect="1"/>
          </p:cNvSpPr>
          <p:nvPr/>
        </p:nvSpPr>
        <p:spPr>
          <a:xfrm>
            <a:off x="1970210" y="2063202"/>
            <a:ext cx="1134000" cy="108431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62,79</a:t>
            </a:r>
            <a:endParaRPr lang="uk-UA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uk-UA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3922" y="1064506"/>
            <a:ext cx="3313970" cy="2923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Сформованість земель в смт. Десна</a:t>
            </a:r>
            <a:endParaRPr kumimoji="0" lang="uk-UA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rebuchet MS" panose="020B0603020202020204" pitchFamily="34" charset="0"/>
              <a:sym typeface="PT Sans"/>
            </a:endParaRPr>
          </a:p>
        </p:txBody>
      </p:sp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076272"/>
              </p:ext>
            </p:extLst>
          </p:nvPr>
        </p:nvGraphicFramePr>
        <p:xfrm>
          <a:off x="4460510" y="1341506"/>
          <a:ext cx="3589796" cy="2334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Овал 50"/>
          <p:cNvSpPr>
            <a:spLocks noChangeAspect="1"/>
          </p:cNvSpPr>
          <p:nvPr/>
        </p:nvSpPr>
        <p:spPr>
          <a:xfrm>
            <a:off x="5514713" y="2068244"/>
            <a:ext cx="1134000" cy="1134002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287</a:t>
            </a:r>
            <a:endParaRPr lang="ru-RU" sz="1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795466" y="1071498"/>
            <a:ext cx="3606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Кількість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сформованих ділянок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розрізі видів власності</a:t>
            </a: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942496"/>
              </p:ext>
            </p:extLst>
          </p:nvPr>
        </p:nvGraphicFramePr>
        <p:xfrm>
          <a:off x="8473368" y="1233138"/>
          <a:ext cx="3481106" cy="2506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9036837" y="1094936"/>
            <a:ext cx="27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Площа земельних ділянок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розрізі видів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власності, га</a:t>
            </a:r>
            <a:endParaRPr lang="uk-UA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9582220" y="2013516"/>
            <a:ext cx="1134000" cy="1134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31,76 </a:t>
            </a:r>
            <a:r>
              <a:rPr lang="uk-UA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uk-UA" sz="1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7" name="Диаграмма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81574"/>
              </p:ext>
            </p:extLst>
          </p:nvPr>
        </p:nvGraphicFramePr>
        <p:xfrm>
          <a:off x="793893" y="4071746"/>
          <a:ext cx="4198950" cy="2557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8" name="Овал 97"/>
          <p:cNvSpPr>
            <a:spLocks noChangeAspect="1"/>
          </p:cNvSpPr>
          <p:nvPr/>
        </p:nvSpPr>
        <p:spPr>
          <a:xfrm>
            <a:off x="2160876" y="4596316"/>
            <a:ext cx="1493134" cy="1493136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287</a:t>
            </a:r>
            <a:endParaRPr lang="ru-RU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428809" y="3736996"/>
            <a:ext cx="2922603" cy="2923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Кількість по </a:t>
            </a:r>
            <a:r>
              <a:rPr kumimoji="0" lang="uk-UA" sz="14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 категоріям земель</a:t>
            </a:r>
            <a:endParaRPr kumimoji="0" lang="uk-UA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rebuchet MS" panose="020B0603020202020204" pitchFamily="34" charset="0"/>
              <a:sym typeface="PT Sans"/>
            </a:endParaRPr>
          </a:p>
        </p:txBody>
      </p:sp>
      <p:graphicFrame>
        <p:nvGraphicFramePr>
          <p:cNvPr id="102" name="Диаграмма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3034816"/>
              </p:ext>
            </p:extLst>
          </p:nvPr>
        </p:nvGraphicFramePr>
        <p:xfrm>
          <a:off x="6858000" y="4071747"/>
          <a:ext cx="4473387" cy="2553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5" name="Овал 104"/>
          <p:cNvSpPr>
            <a:spLocks noChangeAspect="1"/>
          </p:cNvSpPr>
          <p:nvPr/>
        </p:nvSpPr>
        <p:spPr>
          <a:xfrm>
            <a:off x="8401874" y="4615945"/>
            <a:ext cx="1453877" cy="145387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31,76 </a:t>
            </a:r>
            <a:r>
              <a:rPr lang="uk-UA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uk-UA"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7" name="TextBox 1"/>
          <p:cNvSpPr txBox="1"/>
          <p:nvPr/>
        </p:nvSpPr>
        <p:spPr>
          <a:xfrm>
            <a:off x="7859754" y="3757049"/>
            <a:ext cx="2736528" cy="314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lang="uk-UA" sz="100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4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Площа по </a:t>
            </a:r>
            <a:r>
              <a:rPr lang="uk-UA" sz="1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категоріям земель</a:t>
            </a:r>
          </a:p>
        </p:txBody>
      </p:sp>
    </p:spTree>
    <p:extLst>
      <p:ext uri="{BB962C8B-B14F-4D97-AF65-F5344CB8AC3E}">
        <p14:creationId xmlns:p14="http://schemas.microsoft.com/office/powerpoint/2010/main" val="7186130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Прямоугольник 108"/>
          <p:cNvSpPr/>
          <p:nvPr/>
        </p:nvSpPr>
        <p:spPr>
          <a:xfrm>
            <a:off x="1021044" y="1087503"/>
            <a:ext cx="3502559" cy="531207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опрацьовано</a:t>
            </a:r>
            <a:r>
              <a:rPr lang="uk-UA" sz="1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громадян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юридичних</a:t>
            </a: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6265402" y="6070014"/>
            <a:ext cx="5754024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Облаштовано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додаткове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архівне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приміщення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для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зберігання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землевпорядної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документації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.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Зареєстровано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Trebuchet MS" pitchFamily="34" charset="0"/>
              </a:rPr>
              <a:t>811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документацій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. </a:t>
            </a:r>
          </a:p>
        </p:txBody>
      </p:sp>
      <p:sp>
        <p:nvSpPr>
          <p:cNvPr id="112" name="Прямоугольник 111"/>
          <p:cNvSpPr/>
          <p:nvPr/>
        </p:nvSpPr>
        <p:spPr>
          <a:xfrm>
            <a:off x="1043951" y="5324386"/>
            <a:ext cx="3740595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Прийнято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частково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землевпорядну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документацію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від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смт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. Десна</a:t>
            </a:r>
          </a:p>
        </p:txBody>
      </p:sp>
      <p:sp>
        <p:nvSpPr>
          <p:cNvPr id="114" name="Прямоугольник 113"/>
          <p:cNvSpPr/>
          <p:nvPr/>
        </p:nvSpPr>
        <p:spPr>
          <a:xfrm>
            <a:off x="1034223" y="5897060"/>
            <a:ext cx="4271250" cy="685096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latin typeface="Trebuchet MS" pitchFamily="34" charset="0"/>
              </a:rPr>
              <a:t>Наповнення бази даних рішень міської ради щодо земельних відносин по мірі прийняття рішень міською радою.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4966447" y="1789915"/>
            <a:ext cx="7168757" cy="4226540"/>
            <a:chOff x="4258612" y="1258829"/>
            <a:chExt cx="7965284" cy="469615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295061" y="5236838"/>
              <a:ext cx="3835923" cy="71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дозволів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для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і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обслуговування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жилого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будинку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господарських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будівель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і </a:t>
              </a:r>
              <a:r>
                <a:rPr lang="ru-RU" sz="1200" b="1" err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споруд</a:t>
              </a:r>
              <a:r>
                <a:rPr lang="ru-RU" sz="1200" b="1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 </a:t>
              </a:r>
              <a:r>
                <a:rPr lang="ru-RU" sz="1200" b="1" smtClean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учасникам </a:t>
              </a:r>
              <a:r>
                <a:rPr lang="ru-RU" sz="1200" b="1" dirty="0">
                  <a:solidFill>
                    <a:srgbClr val="0070C0"/>
                  </a:solidFill>
                  <a:latin typeface="Trebuchet MS" pitchFamily="34" charset="0"/>
                  <a:cs typeface="Times New Roman" pitchFamily="18" charset="0"/>
                </a:rPr>
                <a:t>АТО (ООС)</a:t>
              </a:r>
            </a:p>
          </p:txBody>
        </p:sp>
        <p:grpSp>
          <p:nvGrpSpPr>
            <p:cNvPr id="6" name="Группа 5"/>
            <p:cNvGrpSpPr/>
            <p:nvPr/>
          </p:nvGrpSpPr>
          <p:grpSpPr>
            <a:xfrm>
              <a:off x="7486644" y="1863889"/>
              <a:ext cx="3601407" cy="3240374"/>
              <a:chOff x="11994776" y="1772884"/>
              <a:chExt cx="10165977" cy="9367314"/>
            </a:xfrm>
          </p:grpSpPr>
          <p:graphicFrame>
            <p:nvGraphicFramePr>
              <p:cNvPr id="50" name="Chart 236"/>
              <p:cNvGraphicFramePr/>
              <p:nvPr>
                <p:extLst>
                  <p:ext uri="{D42A27DB-BD31-4B8C-83A1-F6EECF244321}">
                    <p14:modId xmlns:p14="http://schemas.microsoft.com/office/powerpoint/2010/main" val="2642024149"/>
                  </p:ext>
                </p:extLst>
              </p:nvPr>
            </p:nvGraphicFramePr>
            <p:xfrm>
              <a:off x="11994776" y="1820908"/>
              <a:ext cx="10165977" cy="931929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49" name="Chart 236"/>
              <p:cNvGraphicFramePr/>
              <p:nvPr>
                <p:extLst>
                  <p:ext uri="{D42A27DB-BD31-4B8C-83A1-F6EECF244321}">
                    <p14:modId xmlns:p14="http://schemas.microsoft.com/office/powerpoint/2010/main" val="2214466717"/>
                  </p:ext>
                </p:extLst>
              </p:nvPr>
            </p:nvGraphicFramePr>
            <p:xfrm>
              <a:off x="13122704" y="1772884"/>
              <a:ext cx="7849425" cy="936731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pSp>
            <p:nvGrpSpPr>
              <p:cNvPr id="235" name="Group 235"/>
              <p:cNvGrpSpPr/>
              <p:nvPr/>
            </p:nvGrpSpPr>
            <p:grpSpPr>
              <a:xfrm>
                <a:off x="13720694" y="2979650"/>
                <a:ext cx="6700774" cy="6884202"/>
                <a:chOff x="169971" y="169971"/>
                <a:chExt cx="8900354" cy="8900354"/>
              </a:xfrm>
            </p:grpSpPr>
            <p:graphicFrame>
              <p:nvGraphicFramePr>
                <p:cNvPr id="233" name="Chart 233"/>
                <p:cNvGraphicFramePr/>
                <p:nvPr>
                  <p:extLst>
                    <p:ext uri="{D42A27DB-BD31-4B8C-83A1-F6EECF244321}">
                      <p14:modId xmlns:p14="http://schemas.microsoft.com/office/powerpoint/2010/main" val="1117339733"/>
                    </p:ext>
                  </p:extLst>
                </p:nvPr>
              </p:nvGraphicFramePr>
              <p:xfrm>
                <a:off x="169971" y="169971"/>
                <a:ext cx="8900356" cy="89003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4"/>
                </a:graphicData>
              </a:graphic>
            </p:graphicFrame>
            <p:sp>
              <p:nvSpPr>
                <p:cNvPr id="234" name="Shape 234"/>
                <p:cNvSpPr/>
                <p:nvPr/>
              </p:nvSpPr>
              <p:spPr>
                <a:xfrm>
                  <a:off x="820244" y="820244"/>
                  <a:ext cx="7599810" cy="7599810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38" name="Group 238"/>
              <p:cNvGrpSpPr/>
              <p:nvPr/>
            </p:nvGrpSpPr>
            <p:grpSpPr>
              <a:xfrm>
                <a:off x="14358666" y="3635086"/>
                <a:ext cx="5424828" cy="5573326"/>
                <a:chOff x="0" y="0"/>
                <a:chExt cx="7205568" cy="7205568"/>
              </a:xfrm>
            </p:grpSpPr>
            <p:graphicFrame>
              <p:nvGraphicFramePr>
                <p:cNvPr id="236" name="Chart 236"/>
                <p:cNvGraphicFramePr/>
                <p:nvPr>
                  <p:extLst>
                    <p:ext uri="{D42A27DB-BD31-4B8C-83A1-F6EECF244321}">
                      <p14:modId xmlns:p14="http://schemas.microsoft.com/office/powerpoint/2010/main" val="267231444"/>
                    </p:ext>
                  </p:extLst>
                </p:nvPr>
              </p:nvGraphicFramePr>
              <p:xfrm>
                <a:off x="0" y="0"/>
                <a:ext cx="7205569" cy="720556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5"/>
                </a:graphicData>
              </a:graphic>
            </p:graphicFrame>
            <p:sp>
              <p:nvSpPr>
                <p:cNvPr id="237" name="Shape 237"/>
                <p:cNvSpPr/>
                <p:nvPr/>
              </p:nvSpPr>
              <p:spPr>
                <a:xfrm>
                  <a:off x="639625" y="639625"/>
                  <a:ext cx="5926319" cy="5926319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41" name="Group 241"/>
              <p:cNvGrpSpPr/>
              <p:nvPr/>
            </p:nvGrpSpPr>
            <p:grpSpPr>
              <a:xfrm>
                <a:off x="15005005" y="4299118"/>
                <a:ext cx="4132153" cy="4245268"/>
                <a:chOff x="0" y="0"/>
                <a:chExt cx="5488564" cy="5488564"/>
              </a:xfrm>
            </p:grpSpPr>
            <p:graphicFrame>
              <p:nvGraphicFramePr>
                <p:cNvPr id="239" name="Chart 239"/>
                <p:cNvGraphicFramePr/>
                <p:nvPr>
                  <p:extLst>
                    <p:ext uri="{D42A27DB-BD31-4B8C-83A1-F6EECF244321}">
                      <p14:modId xmlns:p14="http://schemas.microsoft.com/office/powerpoint/2010/main" val="1022761917"/>
                    </p:ext>
                  </p:extLst>
                </p:nvPr>
              </p:nvGraphicFramePr>
              <p:xfrm>
                <a:off x="0" y="0"/>
                <a:ext cx="5488565" cy="548856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6"/>
                </a:graphicData>
              </a:graphic>
            </p:graphicFrame>
            <p:sp>
              <p:nvSpPr>
                <p:cNvPr id="240" name="Shape 240"/>
                <p:cNvSpPr/>
                <p:nvPr/>
              </p:nvSpPr>
              <p:spPr>
                <a:xfrm>
                  <a:off x="598422" y="598422"/>
                  <a:ext cx="4291721" cy="4291721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grpSp>
            <p:nvGrpSpPr>
              <p:cNvPr id="244" name="Group 244"/>
              <p:cNvGrpSpPr/>
              <p:nvPr/>
            </p:nvGrpSpPr>
            <p:grpSpPr>
              <a:xfrm>
                <a:off x="15613816" y="4924596"/>
                <a:ext cx="2914529" cy="2994312"/>
                <a:chOff x="0" y="0"/>
                <a:chExt cx="3871245" cy="3871245"/>
              </a:xfrm>
            </p:grpSpPr>
            <p:graphicFrame>
              <p:nvGraphicFramePr>
                <p:cNvPr id="242" name="Chart 242"/>
                <p:cNvGraphicFramePr/>
                <p:nvPr>
                  <p:extLst>
                    <p:ext uri="{D42A27DB-BD31-4B8C-83A1-F6EECF244321}">
                      <p14:modId xmlns:p14="http://schemas.microsoft.com/office/powerpoint/2010/main" val="1727188404"/>
                    </p:ext>
                  </p:extLst>
                </p:nvPr>
              </p:nvGraphicFramePr>
              <p:xfrm>
                <a:off x="0" y="0"/>
                <a:ext cx="3871246" cy="387124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243" name="Shape 243"/>
                <p:cNvSpPr/>
                <p:nvPr/>
              </p:nvSpPr>
              <p:spPr>
                <a:xfrm>
                  <a:off x="551743" y="551743"/>
                  <a:ext cx="2767760" cy="2767760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/>
                </a:p>
              </p:txBody>
            </p:sp>
          </p:grpSp>
          <p:sp>
            <p:nvSpPr>
              <p:cNvPr id="245" name="Shape 245"/>
              <p:cNvSpPr/>
              <p:nvPr/>
            </p:nvSpPr>
            <p:spPr>
              <a:xfrm>
                <a:off x="16858966" y="3012341"/>
                <a:ext cx="487378" cy="50072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6" name="Shape 246"/>
              <p:cNvSpPr/>
              <p:nvPr/>
            </p:nvSpPr>
            <p:spPr>
              <a:xfrm>
                <a:off x="16842244" y="3641486"/>
                <a:ext cx="477126" cy="490186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7" name="Shape 247"/>
              <p:cNvSpPr/>
              <p:nvPr/>
            </p:nvSpPr>
            <p:spPr>
              <a:xfrm>
                <a:off x="16842244" y="4300633"/>
                <a:ext cx="450452" cy="462783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8" name="Shape 248"/>
              <p:cNvSpPr/>
              <p:nvPr/>
            </p:nvSpPr>
            <p:spPr>
              <a:xfrm>
                <a:off x="16875641" y="4929101"/>
                <a:ext cx="410681" cy="421924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49" name="Shape 249"/>
              <p:cNvSpPr/>
              <p:nvPr/>
            </p:nvSpPr>
            <p:spPr>
              <a:xfrm>
                <a:off x="17589556" y="5170336"/>
                <a:ext cx="410681" cy="421924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50" name="Shape 250"/>
              <p:cNvSpPr/>
              <p:nvPr/>
            </p:nvSpPr>
            <p:spPr>
              <a:xfrm>
                <a:off x="18573200" y="5601121"/>
                <a:ext cx="452457" cy="464843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51" name="Shape 251"/>
              <p:cNvSpPr/>
              <p:nvPr/>
            </p:nvSpPr>
            <p:spPr>
              <a:xfrm>
                <a:off x="19182012" y="6892251"/>
                <a:ext cx="477126" cy="490186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18729368" y="8643804"/>
                <a:ext cx="487377" cy="50072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4" name="Shape 252"/>
              <p:cNvSpPr/>
              <p:nvPr/>
            </p:nvSpPr>
            <p:spPr>
              <a:xfrm>
                <a:off x="13306809" y="7390138"/>
                <a:ext cx="487377" cy="50072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5" name="Shape 245"/>
              <p:cNvSpPr/>
              <p:nvPr/>
            </p:nvSpPr>
            <p:spPr>
              <a:xfrm>
                <a:off x="16858966" y="2397034"/>
                <a:ext cx="487378" cy="50072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6" name="Shape 245"/>
              <p:cNvSpPr/>
              <p:nvPr/>
            </p:nvSpPr>
            <p:spPr>
              <a:xfrm>
                <a:off x="16812082" y="1847805"/>
                <a:ext cx="487378" cy="50072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57" name="Shape 252"/>
              <p:cNvSpPr/>
              <p:nvPr/>
            </p:nvSpPr>
            <p:spPr>
              <a:xfrm>
                <a:off x="12811885" y="4907917"/>
                <a:ext cx="487377" cy="50072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</p:grpSp>
        <p:sp>
          <p:nvSpPr>
            <p:cNvPr id="90" name="Shape 256"/>
            <p:cNvSpPr/>
            <p:nvPr/>
          </p:nvSpPr>
          <p:spPr>
            <a:xfrm flipH="1">
              <a:off x="9164604" y="1967151"/>
              <a:ext cx="2278240" cy="1039612"/>
            </a:xfrm>
            <a:custGeom>
              <a:avLst/>
              <a:gdLst>
                <a:gd name="connsiteX0" fmla="*/ 23635 w 23635"/>
                <a:gd name="connsiteY0" fmla="*/ 53919 h 53919"/>
                <a:gd name="connsiteX1" fmla="*/ 13625 w 23635"/>
                <a:gd name="connsiteY1" fmla="*/ 0 h 53919"/>
                <a:gd name="connsiteX2" fmla="*/ 0 w 23635"/>
                <a:gd name="connsiteY2" fmla="*/ 0 h 53919"/>
                <a:gd name="connsiteX0" fmla="*/ 23635 w 23635"/>
                <a:gd name="connsiteY0" fmla="*/ 53919 h 53919"/>
                <a:gd name="connsiteX1" fmla="*/ 16847 w 23635"/>
                <a:gd name="connsiteY1" fmla="*/ 0 h 53919"/>
                <a:gd name="connsiteX2" fmla="*/ 0 w 23635"/>
                <a:gd name="connsiteY2" fmla="*/ 0 h 53919"/>
                <a:gd name="connsiteX0" fmla="*/ 23824 w 23824"/>
                <a:gd name="connsiteY0" fmla="*/ 69728 h 69728"/>
                <a:gd name="connsiteX1" fmla="*/ 16847 w 23824"/>
                <a:gd name="connsiteY1" fmla="*/ 0 h 69728"/>
                <a:gd name="connsiteX2" fmla="*/ 0 w 23824"/>
                <a:gd name="connsiteY2" fmla="*/ 0 h 6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24" h="69728" extrusionOk="0">
                  <a:moveTo>
                    <a:pt x="23824" y="69728"/>
                  </a:moveTo>
                  <a:lnTo>
                    <a:pt x="16847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83" name="Shape 262"/>
            <p:cNvSpPr/>
            <p:nvPr/>
          </p:nvSpPr>
          <p:spPr>
            <a:xfrm>
              <a:off x="4258612" y="4844995"/>
              <a:ext cx="4026100" cy="568011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255" name="Shape 255"/>
            <p:cNvSpPr/>
            <p:nvPr/>
          </p:nvSpPr>
          <p:spPr>
            <a:xfrm>
              <a:off x="10767284" y="2045014"/>
              <a:ext cx="285002" cy="2167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18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</a:t>
              </a:r>
              <a:endParaRPr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6386002" y="1842586"/>
              <a:ext cx="2529882" cy="1113112"/>
            </a:xfrm>
            <a:custGeom>
              <a:avLst/>
              <a:gdLst>
                <a:gd name="connsiteX0" fmla="*/ 30900 w 30900"/>
                <a:gd name="connsiteY0" fmla="*/ 21600 h 21600"/>
                <a:gd name="connsiteX1" fmla="*/ 22925 w 30900"/>
                <a:gd name="connsiteY1" fmla="*/ 0 h 21600"/>
                <a:gd name="connsiteX2" fmla="*/ 0 w 30900"/>
                <a:gd name="connsiteY2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00" h="21600" extrusionOk="0">
                  <a:moveTo>
                    <a:pt x="30900" y="21600"/>
                  </a:moveTo>
                  <a:lnTo>
                    <a:pt x="2292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5701895" y="3528948"/>
              <a:ext cx="2515422" cy="242488"/>
            </a:xfrm>
            <a:custGeom>
              <a:avLst/>
              <a:gdLst>
                <a:gd name="connsiteX0" fmla="*/ 21600 w 21600"/>
                <a:gd name="connsiteY0" fmla="*/ 0 h 22167"/>
                <a:gd name="connsiteX1" fmla="*/ 15134 w 21600"/>
                <a:gd name="connsiteY1" fmla="*/ 22167 h 22167"/>
                <a:gd name="connsiteX2" fmla="*/ 0 w 21600"/>
                <a:gd name="connsiteY2" fmla="*/ 21600 h 22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0" h="22167" extrusionOk="0">
                  <a:moveTo>
                    <a:pt x="21600" y="0"/>
                  </a:moveTo>
                  <a:lnTo>
                    <a:pt x="15134" y="22167"/>
                  </a:lnTo>
                  <a:cubicBezTo>
                    <a:pt x="11297" y="22167"/>
                    <a:pt x="3837" y="21600"/>
                    <a:pt x="0" y="21600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70" name="Shape 258"/>
            <p:cNvSpPr/>
            <p:nvPr/>
          </p:nvSpPr>
          <p:spPr>
            <a:xfrm>
              <a:off x="5787037" y="4370613"/>
              <a:ext cx="2537041" cy="417332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00" h="21600" extrusionOk="0">
                  <a:moveTo>
                    <a:pt x="21600" y="0"/>
                  </a:moveTo>
                  <a:lnTo>
                    <a:pt x="16109" y="21033"/>
                  </a:lnTo>
                  <a:cubicBezTo>
                    <a:pt x="12272" y="21033"/>
                    <a:pt x="3837" y="21600"/>
                    <a:pt x="0" y="21600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71" name="Shape 255"/>
            <p:cNvSpPr/>
            <p:nvPr/>
          </p:nvSpPr>
          <p:spPr>
            <a:xfrm>
              <a:off x="6185782" y="3502817"/>
              <a:ext cx="302364" cy="2167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</a:t>
              </a:r>
              <a:endParaRPr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81" name="Shape 255"/>
            <p:cNvSpPr/>
            <p:nvPr/>
          </p:nvSpPr>
          <p:spPr>
            <a:xfrm>
              <a:off x="6172567" y="4504708"/>
              <a:ext cx="254706" cy="2167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9</a:t>
              </a:r>
              <a:endParaRPr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85" name="Shape 258"/>
            <p:cNvSpPr/>
            <p:nvPr/>
          </p:nvSpPr>
          <p:spPr>
            <a:xfrm rot="10800000">
              <a:off x="9541397" y="4992296"/>
              <a:ext cx="1881298" cy="264367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42" h="16387" extrusionOk="0">
                  <a:moveTo>
                    <a:pt x="21842" y="16387"/>
                  </a:moveTo>
                  <a:lnTo>
                    <a:pt x="19861" y="0"/>
                  </a:lnTo>
                  <a:cubicBezTo>
                    <a:pt x="16024" y="0"/>
                    <a:pt x="3837" y="567"/>
                    <a:pt x="0" y="567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86" name="Shape 255"/>
            <p:cNvSpPr/>
            <p:nvPr/>
          </p:nvSpPr>
          <p:spPr>
            <a:xfrm>
              <a:off x="10679465" y="4992296"/>
              <a:ext cx="460641" cy="2167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13</a:t>
              </a:r>
              <a:endParaRPr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88" name="Shape 262"/>
            <p:cNvSpPr/>
            <p:nvPr/>
          </p:nvSpPr>
          <p:spPr>
            <a:xfrm>
              <a:off x="8295060" y="5302549"/>
              <a:ext cx="3800193" cy="586724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1200">
                <a:latin typeface="Trebuchet MS" pitchFamily="34" charset="0"/>
              </a:endParaRPr>
            </a:p>
          </p:txBody>
        </p:sp>
        <p:sp>
          <p:nvSpPr>
            <p:cNvPr id="166" name="Shape 262"/>
            <p:cNvSpPr/>
            <p:nvPr/>
          </p:nvSpPr>
          <p:spPr>
            <a:xfrm>
              <a:off x="4328338" y="3842349"/>
              <a:ext cx="3417506" cy="528263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222" name="Shape 262"/>
            <p:cNvSpPr/>
            <p:nvPr/>
          </p:nvSpPr>
          <p:spPr>
            <a:xfrm>
              <a:off x="4328338" y="2656409"/>
              <a:ext cx="3439047" cy="531758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224" name="Shape 262"/>
            <p:cNvSpPr/>
            <p:nvPr/>
          </p:nvSpPr>
          <p:spPr>
            <a:xfrm>
              <a:off x="4695826" y="1876199"/>
              <a:ext cx="3588886" cy="435702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226" name="Shape 262"/>
            <p:cNvSpPr/>
            <p:nvPr/>
          </p:nvSpPr>
          <p:spPr>
            <a:xfrm>
              <a:off x="8295061" y="1335310"/>
              <a:ext cx="3800192" cy="513888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4391781" y="3849999"/>
              <a:ext cx="3288015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дозволів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для гаражного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учасникам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АТО (ООС)</a:t>
              </a:r>
            </a:p>
          </p:txBody>
        </p:sp>
        <p:sp>
          <p:nvSpPr>
            <p:cNvPr id="165" name="Прямоугольник 164"/>
            <p:cNvSpPr/>
            <p:nvPr/>
          </p:nvSpPr>
          <p:spPr>
            <a:xfrm>
              <a:off x="4328338" y="4758110"/>
              <a:ext cx="3943167" cy="7181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власність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для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і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обслуговування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житлового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будинку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,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господарських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будівель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і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споруд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учасникам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АТО (ООС</a:t>
              </a:r>
              <a:r>
                <a:rPr lang="ru-RU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)</a:t>
              </a:r>
            </a:p>
          </p:txBody>
        </p:sp>
        <p:sp>
          <p:nvSpPr>
            <p:cNvPr id="223" name="Прямоугольник 222"/>
            <p:cNvSpPr/>
            <p:nvPr/>
          </p:nvSpPr>
          <p:spPr>
            <a:xfrm>
              <a:off x="4391781" y="2641407"/>
              <a:ext cx="3354061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власність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для гаражного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учасникам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АТО (ООС)</a:t>
              </a:r>
            </a:p>
          </p:txBody>
        </p:sp>
        <p:sp>
          <p:nvSpPr>
            <p:cNvPr id="225" name="Прямоугольник 224"/>
            <p:cNvSpPr/>
            <p:nvPr/>
          </p:nvSpPr>
          <p:spPr>
            <a:xfrm>
              <a:off x="4758124" y="1832266"/>
              <a:ext cx="3459191" cy="5129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власність 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для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індивідуального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садівництва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2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учасникам</a:t>
              </a:r>
              <a:r>
                <a:rPr lang="ru-RU" sz="12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АТО (ООС)</a:t>
              </a:r>
            </a:p>
          </p:txBody>
        </p:sp>
        <p:sp>
          <p:nvSpPr>
            <p:cNvPr id="227" name="Прямоугольник 226"/>
            <p:cNvSpPr/>
            <p:nvPr/>
          </p:nvSpPr>
          <p:spPr>
            <a:xfrm>
              <a:off x="8166418" y="1258829"/>
              <a:ext cx="4057478" cy="6668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100" b="1">
                  <a:solidFill>
                    <a:srgbClr val="0070C0"/>
                  </a:solidFill>
                  <a:latin typeface="Trebuchet MS" panose="020B0603020202020204" pitchFamily="34" charset="0"/>
                </a:rPr>
                <a:t>д</a:t>
              </a:r>
              <a:r>
                <a:rPr lang="uk-UA" sz="1100" b="1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озвіл </a:t>
              </a:r>
              <a:r>
                <a:rPr lang="ru-RU" sz="110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для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будівництва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і </a:t>
              </a:r>
              <a:r>
                <a:rPr lang="ru-RU" sz="105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обслуговування</a:t>
              </a:r>
              <a:r>
                <a:rPr lang="ru-RU" sz="105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жилого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будинку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,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господарських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будівель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і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споруд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учаснику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бойових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дій</a:t>
              </a:r>
              <a:r>
                <a:rPr lang="ru-RU" sz="1100" b="1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 в </a:t>
              </a:r>
              <a:r>
                <a:rPr lang="ru-RU" sz="1100" b="1" dirty="0" err="1">
                  <a:solidFill>
                    <a:srgbClr val="0070C0"/>
                  </a:solidFill>
                  <a:latin typeface="Trebuchet MS" panose="020B0603020202020204" pitchFamily="34" charset="0"/>
                </a:rPr>
                <a:t>Афганістані</a:t>
              </a:r>
              <a:endParaRPr lang="ru-RU" sz="110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0" name="Shape 255"/>
            <p:cNvSpPr/>
            <p:nvPr/>
          </p:nvSpPr>
          <p:spPr>
            <a:xfrm>
              <a:off x="6699043" y="1550635"/>
              <a:ext cx="285002" cy="2167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</a:t>
              </a:r>
              <a:endParaRPr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6" name="Shape 255"/>
            <p:cNvSpPr/>
            <p:nvPr/>
          </p:nvSpPr>
          <p:spPr>
            <a:xfrm>
              <a:off x="6177916" y="2333519"/>
              <a:ext cx="285002" cy="21676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</a:t>
              </a:r>
              <a:endParaRPr sz="18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72" name="Shape 256"/>
            <p:cNvSpPr/>
            <p:nvPr/>
          </p:nvSpPr>
          <p:spPr>
            <a:xfrm>
              <a:off x="5963615" y="2578784"/>
              <a:ext cx="2503574" cy="601853"/>
            </a:xfrm>
            <a:custGeom>
              <a:avLst/>
              <a:gdLst>
                <a:gd name="connsiteX0" fmla="*/ 30900 w 30900"/>
                <a:gd name="connsiteY0" fmla="*/ 21600 h 21600"/>
                <a:gd name="connsiteX1" fmla="*/ 22925 w 30900"/>
                <a:gd name="connsiteY1" fmla="*/ 0 h 21600"/>
                <a:gd name="connsiteX2" fmla="*/ 0 w 30900"/>
                <a:gd name="connsiteY2" fmla="*/ 0 h 2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900" h="21600" extrusionOk="0">
                  <a:moveTo>
                    <a:pt x="30900" y="21600"/>
                  </a:moveTo>
                  <a:lnTo>
                    <a:pt x="22925" y="0"/>
                  </a:lnTo>
                  <a:lnTo>
                    <a:pt x="0" y="0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096" tIns="38096" rIns="38096" bIns="38096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sp>
        <p:nvSpPr>
          <p:cNvPr id="73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158843" y="5483060"/>
            <a:ext cx="828000" cy="828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75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5359940" y="5853145"/>
            <a:ext cx="828000" cy="828000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160" name="Прямоугольник 159"/>
          <p:cNvSpPr/>
          <p:nvPr/>
        </p:nvSpPr>
        <p:spPr>
          <a:xfrm>
            <a:off x="251118" y="1844198"/>
            <a:ext cx="4518359" cy="954097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r>
              <a:rPr lang="ru-RU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Зареєстровано та внесено до списків бажаючих на отримання вільної земельної ділянки для будівництва та обслуговування житлового будинку </a:t>
            </a:r>
            <a:r>
              <a:rPr lang="ru-RU" sz="1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665</a:t>
            </a:r>
            <a:r>
              <a:rPr lang="ru-RU" sz="1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звернень громадян, із них: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514" y="2843970"/>
            <a:ext cx="4524963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5</a:t>
            </a:r>
            <a:r>
              <a:rPr lang="en-US" sz="1400" b="1" dirty="0" smtClean="0">
                <a:solidFill>
                  <a:srgbClr val="C00000"/>
                </a:solidFill>
                <a:latin typeface="Trebuchet MS" pitchFamily="34" charset="0"/>
              </a:rPr>
              <a:t>24</a:t>
            </a:r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Учасники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бойових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дій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  <a:latin typeface="Trebuchet MS" pitchFamily="34" charset="0"/>
              </a:rPr>
              <a:t>(</a:t>
            </a:r>
            <a:r>
              <a:rPr lang="en-US" sz="1200" b="1" dirty="0" smtClean="0">
                <a:solidFill>
                  <a:srgbClr val="C00000"/>
                </a:solidFill>
                <a:latin typeface="Trebuchet MS" pitchFamily="34" charset="0"/>
              </a:rPr>
              <a:t>506</a:t>
            </a:r>
            <a:r>
              <a:rPr lang="ru-RU" sz="12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-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учасники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АТО в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т.ч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. </a:t>
            </a:r>
            <a:r>
              <a:rPr lang="ru-RU" sz="1200" b="1" dirty="0">
                <a:solidFill>
                  <a:srgbClr val="C00000"/>
                </a:solidFill>
                <a:latin typeface="Trebuchet MS" pitchFamily="34" charset="0"/>
              </a:rPr>
              <a:t>1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–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внутрішньо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переміщені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особи; </a:t>
            </a:r>
            <a:r>
              <a:rPr lang="ru-RU" sz="1200" b="1" dirty="0" smtClean="0">
                <a:solidFill>
                  <a:srgbClr val="C00000"/>
                </a:solidFill>
                <a:latin typeface="Trebuchet MS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latin typeface="Trebuchet MS" pitchFamily="34" charset="0"/>
              </a:rPr>
              <a:t>8</a:t>
            </a:r>
            <a:r>
              <a:rPr lang="ru-RU" sz="12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-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афганці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та </a:t>
            </a:r>
            <a:r>
              <a:rPr lang="ru-RU" sz="1200" b="1" err="1">
                <a:solidFill>
                  <a:srgbClr val="0070C0"/>
                </a:solidFill>
                <a:latin typeface="Trebuchet MS" pitchFamily="34" charset="0"/>
              </a:rPr>
              <a:t>ін</a:t>
            </a:r>
            <a:r>
              <a:rPr lang="ru-RU" sz="1200" b="1" smtClean="0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pPr marL="273050" indent="-273050"/>
            <a:r>
              <a:rPr lang="ru-RU" sz="1100" b="1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smtClean="0">
                <a:solidFill>
                  <a:srgbClr val="C00000"/>
                </a:solidFill>
                <a:latin typeface="Trebuchet MS" pitchFamily="34" charset="0"/>
              </a:rPr>
              <a:t>7</a:t>
            </a:r>
            <a:r>
              <a:rPr lang="en-US" sz="1400" b="1" dirty="0" smtClean="0">
                <a:solidFill>
                  <a:srgbClr val="C00000"/>
                </a:solidFill>
                <a:latin typeface="Trebuchet MS" pitchFamily="34" charset="0"/>
              </a:rPr>
              <a:t>5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Громадяни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що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перебувають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в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загальному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списку та  не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відносяться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до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пільгових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категорій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 (в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т.ч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. 2 -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внутрішньо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err="1">
                <a:solidFill>
                  <a:srgbClr val="0070C0"/>
                </a:solidFill>
                <a:latin typeface="Trebuchet MS" pitchFamily="34" charset="0"/>
              </a:rPr>
              <a:t>переміщених</a:t>
            </a:r>
            <a:r>
              <a:rPr lang="ru-RU" sz="1250" b="1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smtClean="0">
                <a:solidFill>
                  <a:srgbClr val="0070C0"/>
                </a:solidFill>
                <a:latin typeface="Trebuchet MS" pitchFamily="34" charset="0"/>
              </a:rPr>
              <a:t>осіб.</a:t>
            </a:r>
            <a:endParaRPr lang="ru-RU" sz="125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273050" indent="-273050"/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  <a:latin typeface="Trebuchet MS" pitchFamily="34" charset="0"/>
              </a:rPr>
              <a:t>8</a:t>
            </a:r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ru-RU" sz="1250" b="1" err="1">
                <a:solidFill>
                  <a:srgbClr val="0070C0"/>
                </a:solidFill>
                <a:latin typeface="Trebuchet MS" pitchFamily="34" charset="0"/>
              </a:rPr>
              <a:t>Сім'ї</a:t>
            </a:r>
            <a:r>
              <a:rPr lang="ru-RU" sz="1250" b="1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smtClean="0">
                <a:solidFill>
                  <a:srgbClr val="0070C0"/>
                </a:solidFill>
                <a:latin typeface="Trebuchet MS" pitchFamily="34" charset="0"/>
              </a:rPr>
              <a:t>загиблих.</a:t>
            </a:r>
          </a:p>
          <a:p>
            <a:pPr marL="273050" indent="-273050"/>
            <a:r>
              <a:rPr lang="en-US" sz="1400" b="1" smtClean="0">
                <a:solidFill>
                  <a:srgbClr val="C00000"/>
                </a:solidFill>
                <a:latin typeface="Trebuchet MS" pitchFamily="34" charset="0"/>
              </a:rPr>
              <a:t>20</a:t>
            </a:r>
            <a:r>
              <a:rPr lang="ru-RU" sz="1200" b="1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Громадяни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що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мають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статус «</a:t>
            </a:r>
            <a:r>
              <a:rPr lang="ru-RU" sz="1250" b="1" err="1">
                <a:solidFill>
                  <a:srgbClr val="0070C0"/>
                </a:solidFill>
                <a:latin typeface="Trebuchet MS" pitchFamily="34" charset="0"/>
              </a:rPr>
              <a:t>Багатодітні</a:t>
            </a:r>
            <a:r>
              <a:rPr lang="ru-RU" sz="1250" b="1" smtClean="0">
                <a:solidFill>
                  <a:srgbClr val="0070C0"/>
                </a:solidFill>
                <a:latin typeface="Trebuchet MS" pitchFamily="34" charset="0"/>
              </a:rPr>
              <a:t>».</a:t>
            </a:r>
            <a:endParaRPr lang="ru-RU" sz="125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273050" indent="-273050"/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1</a:t>
            </a:r>
            <a:r>
              <a:rPr lang="en-US" sz="1400" b="1" dirty="0" smtClean="0">
                <a:solidFill>
                  <a:srgbClr val="C00000"/>
                </a:solidFill>
                <a:latin typeface="Trebuchet MS" pitchFamily="34" charset="0"/>
              </a:rPr>
              <a:t>7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Громадяни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що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мають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статус «Особа з </a:t>
            </a:r>
            <a:r>
              <a:rPr lang="ru-RU" sz="1200" b="1" err="1">
                <a:solidFill>
                  <a:srgbClr val="0070C0"/>
                </a:solidFill>
                <a:latin typeface="Trebuchet MS" pitchFamily="34" charset="0"/>
              </a:rPr>
              <a:t>інвалідністю</a:t>
            </a:r>
            <a:r>
              <a:rPr lang="ru-RU" sz="1200" b="1" smtClean="0">
                <a:solidFill>
                  <a:srgbClr val="0070C0"/>
                </a:solidFill>
                <a:latin typeface="Trebuchet MS" pitchFamily="34" charset="0"/>
              </a:rPr>
              <a:t>».</a:t>
            </a:r>
            <a:endParaRPr lang="ru-RU" sz="1200" b="1" dirty="0">
              <a:solidFill>
                <a:srgbClr val="0070C0"/>
              </a:solidFill>
              <a:latin typeface="Trebuchet MS" pitchFamily="34" charset="0"/>
            </a:endParaRPr>
          </a:p>
          <a:p>
            <a:pPr marL="273050" indent="-273050"/>
            <a:r>
              <a:rPr lang="ru-RU" sz="1200" b="1" dirty="0" smtClean="0">
                <a:solidFill>
                  <a:srgbClr val="0070C0"/>
                </a:solidFill>
                <a:latin typeface="Trebuchet MS" pitchFamily="34" charset="0"/>
              </a:rPr>
              <a:t>  </a:t>
            </a:r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7</a:t>
            </a:r>
            <a:r>
              <a:rPr lang="ru-RU" sz="12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Громадяни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що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dirty="0" err="1">
                <a:solidFill>
                  <a:srgbClr val="0070C0"/>
                </a:solidFill>
                <a:latin typeface="Trebuchet MS" pitchFamily="34" charset="0"/>
              </a:rPr>
              <a:t>мають</a:t>
            </a:r>
            <a:r>
              <a:rPr lang="ru-RU" sz="1250" b="1" dirty="0">
                <a:solidFill>
                  <a:srgbClr val="0070C0"/>
                </a:solidFill>
                <a:latin typeface="Trebuchet MS" pitchFamily="34" charset="0"/>
              </a:rPr>
              <a:t> статус «</a:t>
            </a:r>
            <a:r>
              <a:rPr lang="ru-RU" sz="1250" b="1" err="1">
                <a:solidFill>
                  <a:srgbClr val="0070C0"/>
                </a:solidFill>
                <a:latin typeface="Trebuchet MS" pitchFamily="34" charset="0"/>
              </a:rPr>
              <a:t>Ветерани</a:t>
            </a:r>
            <a:r>
              <a:rPr lang="ru-RU" sz="1250" b="1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50" b="1" smtClean="0">
                <a:solidFill>
                  <a:srgbClr val="0070C0"/>
                </a:solidFill>
                <a:latin typeface="Trebuchet MS" pitchFamily="34" charset="0"/>
              </a:rPr>
              <a:t>праці».</a:t>
            </a:r>
          </a:p>
          <a:p>
            <a:pPr marL="273050" indent="-273050"/>
            <a:r>
              <a:rPr lang="ru-RU" sz="1400" b="1" smtClean="0">
                <a:solidFill>
                  <a:srgbClr val="C00000"/>
                </a:solidFill>
                <a:latin typeface="Trebuchet MS" pitchFamily="34" charset="0"/>
              </a:rPr>
              <a:t>  4</a:t>
            </a:r>
            <a:r>
              <a:rPr lang="ru-RU" sz="1200" b="1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Громадяни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,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що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мають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статус </a:t>
            </a:r>
            <a:r>
              <a:rPr lang="ru-RU" sz="1200" b="1" err="1">
                <a:solidFill>
                  <a:srgbClr val="0070C0"/>
                </a:solidFill>
                <a:latin typeface="Trebuchet MS" pitchFamily="34" charset="0"/>
              </a:rPr>
              <a:t>учасників</a:t>
            </a:r>
            <a:r>
              <a:rPr lang="ru-RU" sz="1200" b="1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smtClean="0">
                <a:solidFill>
                  <a:srgbClr val="0070C0"/>
                </a:solidFill>
                <a:latin typeface="Trebuchet MS" pitchFamily="34" charset="0"/>
              </a:rPr>
              <a:t>постраждалих в </a:t>
            </a:r>
            <a:r>
              <a:rPr lang="ru-RU" sz="1200" b="1" dirty="0" err="1">
                <a:solidFill>
                  <a:srgbClr val="0070C0"/>
                </a:solidFill>
                <a:latin typeface="Trebuchet MS" pitchFamily="34" charset="0"/>
              </a:rPr>
              <a:t>наслідок</a:t>
            </a:r>
            <a:r>
              <a:rPr lang="ru-RU" sz="12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err="1">
                <a:solidFill>
                  <a:srgbClr val="0070C0"/>
                </a:solidFill>
                <a:latin typeface="Trebuchet MS" pitchFamily="34" charset="0"/>
              </a:rPr>
              <a:t>Чорнобильської</a:t>
            </a:r>
            <a:r>
              <a:rPr lang="ru-RU" sz="1200" b="1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200" b="1" smtClean="0">
                <a:solidFill>
                  <a:srgbClr val="0070C0"/>
                </a:solidFill>
                <a:latin typeface="Trebuchet MS" pitchFamily="34" charset="0"/>
              </a:rPr>
              <a:t>катастрофи.</a:t>
            </a:r>
            <a:endParaRPr lang="ru-RU" sz="12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6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>
                <a:solidFill>
                  <a:srgbClr val="00B050"/>
                </a:solidFill>
                <a:latin typeface="Trebuchet MS" pitchFamily="34" charset="0"/>
              </a:rPr>
              <a:t>Основні підсумки за 2018 рік</a:t>
            </a:r>
          </a:p>
        </p:txBody>
      </p:sp>
      <p:grpSp>
        <p:nvGrpSpPr>
          <p:cNvPr id="77" name="Группа 7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7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Прямоугольник 7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4769478" y="1046473"/>
            <a:ext cx="7249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Передано у власність </a:t>
            </a:r>
            <a:r>
              <a:rPr lang="ru-RU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13</a:t>
            </a:r>
            <a:r>
              <a:rPr lang="ru-RU"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земельних ділянок пільговим категоріям громадян (в тому числі УБД АТО (ООС) та надано </a:t>
            </a:r>
            <a:r>
              <a:rPr lang="ru-RU" sz="1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16</a:t>
            </a:r>
            <a:r>
              <a:rPr lang="ru-RU" sz="1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дозволів на розробку землевпорядної документації в т.ч.: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82" name="Группа 81"/>
          <p:cNvGrpSpPr/>
          <p:nvPr/>
        </p:nvGrpSpPr>
        <p:grpSpPr>
          <a:xfrm>
            <a:off x="85726" y="572952"/>
            <a:ext cx="11991974" cy="6189799"/>
            <a:chOff x="85726" y="572952"/>
            <a:chExt cx="11991974" cy="6189799"/>
          </a:xfrm>
        </p:grpSpPr>
        <p:sp>
          <p:nvSpPr>
            <p:cNvPr id="84" name="Скругленный прямоугольник 83"/>
            <p:cNvSpPr>
              <a:spLocks/>
            </p:cNvSpPr>
            <p:nvPr/>
          </p:nvSpPr>
          <p:spPr>
            <a:xfrm>
              <a:off x="85726" y="785842"/>
              <a:ext cx="11991974" cy="5976909"/>
            </a:xfrm>
            <a:prstGeom prst="roundRect">
              <a:avLst>
                <a:gd name="adj" fmla="val 6859"/>
              </a:avLst>
            </a:prstGeom>
            <a:no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68"/>
            <p:cNvSpPr/>
            <p:nvPr/>
          </p:nvSpPr>
          <p:spPr>
            <a:xfrm>
              <a:off x="4500999" y="572952"/>
              <a:ext cx="3161427" cy="425781"/>
            </a:xfrm>
            <a:prstGeom prst="roundRect">
              <a:avLst>
                <a:gd name="adj" fmla="val 3571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eaLnBrk="0"/>
              <a:r>
                <a:rPr lang="ru-RU" sz="15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Відділ</a:t>
              </a:r>
              <a:r>
                <a:rPr lang="ru-RU" sz="1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5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обліку</a:t>
              </a:r>
              <a:r>
                <a:rPr lang="ru-RU" sz="1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 та </a:t>
              </a:r>
              <a:r>
                <a:rPr lang="ru-RU" sz="15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фінансово-аналітичної</a:t>
              </a:r>
              <a:r>
                <a:rPr lang="ru-RU" sz="1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5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роботи</a:t>
              </a:r>
              <a:r>
                <a:rPr lang="ru-RU" sz="15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 ДЗР</a:t>
              </a:r>
              <a:endParaRPr lang="ru-RU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3" name="Shape 290"/>
          <p:cNvSpPr>
            <a:spLocks noChangeAspect="1"/>
          </p:cNvSpPr>
          <p:nvPr/>
        </p:nvSpPr>
        <p:spPr>
          <a:xfrm>
            <a:off x="9195894" y="3481178"/>
            <a:ext cx="586268" cy="58623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uk-UA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</a:t>
            </a:r>
            <a:endParaRPr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4" name="Shape 290"/>
          <p:cNvSpPr>
            <a:spLocks noChangeAspect="1"/>
          </p:cNvSpPr>
          <p:nvPr/>
        </p:nvSpPr>
        <p:spPr>
          <a:xfrm>
            <a:off x="139254" y="901983"/>
            <a:ext cx="828000" cy="827953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1822</a:t>
            </a:r>
            <a:endParaRPr sz="14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90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uk-UA" sz="2800" dirty="0" smtClean="0">
                <a:solidFill>
                  <a:srgbClr val="00B050"/>
                </a:solidFill>
                <a:latin typeface="Trebuchet MS" pitchFamily="34" charset="0"/>
              </a:rPr>
              <a:t>Мета підрозділу</a:t>
            </a:r>
            <a:endParaRPr lang="uk-UA" sz="28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sp>
        <p:nvSpPr>
          <p:cNvPr id="92" name="Shape 195"/>
          <p:cNvSpPr/>
          <p:nvPr/>
        </p:nvSpPr>
        <p:spPr>
          <a:xfrm>
            <a:off x="184075" y="2952436"/>
            <a:ext cx="2212146" cy="2953975"/>
          </a:xfrm>
          <a:prstGeom prst="rect">
            <a:avLst/>
          </a:prstGeom>
          <a:noFill/>
          <a:ln w="19050" cap="flat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r>
              <a:rPr lang="uk-UA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Цілеспрямована діяльність по створенню та підтриманню повноцінного життєвого середовища</a:t>
            </a:r>
            <a:endParaRPr lang="uk-UA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6" name="Shape 201"/>
          <p:cNvSpPr/>
          <p:nvPr/>
        </p:nvSpPr>
        <p:spPr>
          <a:xfrm>
            <a:off x="1192015" y="1890440"/>
            <a:ext cx="346430" cy="45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algn="l" defTabSz="383917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16" name="Shape 195"/>
          <p:cNvSpPr/>
          <p:nvPr/>
        </p:nvSpPr>
        <p:spPr>
          <a:xfrm>
            <a:off x="2478295" y="2952434"/>
            <a:ext cx="2291184" cy="2953977"/>
          </a:xfrm>
          <a:prstGeom prst="rect">
            <a:avLst/>
          </a:prstGeom>
          <a:noFill/>
          <a:ln w="19050" cap="flat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r>
              <a:rPr lang="ru-RU" sz="19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Участь в координації процесу використання земель та перетворенню Вінниці на сучасне європейське місто</a:t>
            </a:r>
          </a:p>
        </p:txBody>
      </p:sp>
      <p:sp>
        <p:nvSpPr>
          <p:cNvPr id="118" name="Shape 201"/>
          <p:cNvSpPr/>
          <p:nvPr/>
        </p:nvSpPr>
        <p:spPr>
          <a:xfrm>
            <a:off x="3405277" y="1890443"/>
            <a:ext cx="350608" cy="457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algn="l" defTabSz="383917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1" name="Shape 195"/>
          <p:cNvSpPr/>
          <p:nvPr/>
        </p:nvSpPr>
        <p:spPr>
          <a:xfrm>
            <a:off x="4842562" y="2946861"/>
            <a:ext cx="2326723" cy="2959550"/>
          </a:xfrm>
          <a:prstGeom prst="rect">
            <a:avLst/>
          </a:prstGeom>
          <a:noFill/>
          <a:ln w="19050" cap="flat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r>
              <a:rPr lang="ru-RU" sz="1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Здійснення перспективного і інтегрованого управління земельними ресурсами (супровід та реалізація повної інвентаризації земель Вінницької міської об’єднаної територіальної </a:t>
            </a:r>
            <a:r>
              <a:rPr lang="ru-RU" sz="1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громади </a:t>
            </a:r>
            <a:r>
              <a:rPr lang="ru-RU" sz="1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залучення інвесторів, розробка </a:t>
            </a:r>
            <a:r>
              <a:rPr lang="ru-RU" sz="1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привабливих </a:t>
            </a:r>
            <a:r>
              <a:rPr lang="ru-RU" sz="1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інвестиційних програм)</a:t>
            </a:r>
          </a:p>
        </p:txBody>
      </p:sp>
      <p:sp>
        <p:nvSpPr>
          <p:cNvPr id="123" name="Shape 201"/>
          <p:cNvSpPr/>
          <p:nvPr/>
        </p:nvSpPr>
        <p:spPr>
          <a:xfrm>
            <a:off x="5770107" y="1891306"/>
            <a:ext cx="341001" cy="4586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algn="l" defTabSz="383917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5" name="Shape 195"/>
          <p:cNvSpPr/>
          <p:nvPr/>
        </p:nvSpPr>
        <p:spPr>
          <a:xfrm>
            <a:off x="7247104" y="2943963"/>
            <a:ext cx="2432584" cy="2962448"/>
          </a:xfrm>
          <a:prstGeom prst="rect">
            <a:avLst/>
          </a:prstGeom>
          <a:noFill/>
          <a:ln w="19050" cap="flat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Надання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якісних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адміністративних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послуг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фізичним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юридичним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особам у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сфері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земельних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відносин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задля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забезпечення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збалансованого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економічного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соціального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розвитку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Вінницької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об’єднаної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територіальної</a:t>
            </a:r>
            <a:r>
              <a:rPr lang="ru-RU" sz="155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55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громади</a:t>
            </a:r>
            <a:endParaRPr lang="ru-RU" sz="155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27" name="Shape 201"/>
          <p:cNvSpPr/>
          <p:nvPr/>
        </p:nvSpPr>
        <p:spPr>
          <a:xfrm>
            <a:off x="8318193" y="1890422"/>
            <a:ext cx="342902" cy="45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algn="l" defTabSz="383917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sp>
        <p:nvSpPr>
          <p:cNvPr id="129" name="Shape 195"/>
          <p:cNvSpPr/>
          <p:nvPr/>
        </p:nvSpPr>
        <p:spPr>
          <a:xfrm>
            <a:off x="9767240" y="2952553"/>
            <a:ext cx="2188055" cy="2953858"/>
          </a:xfrm>
          <a:prstGeom prst="rect">
            <a:avLst/>
          </a:prstGeom>
          <a:noFill/>
          <a:ln w="19050" cap="flat">
            <a:solidFill>
              <a:schemeClr val="bg2">
                <a:lumMod val="40000"/>
                <a:lumOff val="60000"/>
              </a:schemeClr>
            </a:solidFill>
            <a:prstDash val="dash"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15996" tIns="15996" rIns="15996" bIns="15996" numCol="1" anchor="t">
            <a:noAutofit/>
          </a:bodyPr>
          <a:lstStyle>
            <a:lvl1pPr algn="ctr"/>
          </a:lstStyle>
          <a:p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Забезпечення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в межах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визначених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законодавством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прав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членів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Вінницької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об’єднаної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територіальної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громади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у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сфері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відносин</a:t>
            </a:r>
            <a:endParaRPr lang="ru-RU" sz="1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31" name="Shape 201"/>
          <p:cNvSpPr/>
          <p:nvPr/>
        </p:nvSpPr>
        <p:spPr>
          <a:xfrm>
            <a:off x="10707405" y="1899011"/>
            <a:ext cx="342902" cy="4577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55" y="7066"/>
                </a:moveTo>
                <a:lnTo>
                  <a:pt x="17491" y="7066"/>
                </a:lnTo>
                <a:lnTo>
                  <a:pt x="17491" y="5099"/>
                </a:lnTo>
                <a:cubicBezTo>
                  <a:pt x="17491" y="2168"/>
                  <a:pt x="14646" y="0"/>
                  <a:pt x="10800" y="0"/>
                </a:cubicBezTo>
                <a:cubicBezTo>
                  <a:pt x="6954" y="0"/>
                  <a:pt x="4109" y="2168"/>
                  <a:pt x="4109" y="5099"/>
                </a:cubicBezTo>
                <a:lnTo>
                  <a:pt x="4109" y="7066"/>
                </a:lnTo>
                <a:lnTo>
                  <a:pt x="2845" y="7066"/>
                </a:lnTo>
                <a:cubicBezTo>
                  <a:pt x="1264" y="7066"/>
                  <a:pt x="0" y="8070"/>
                  <a:pt x="0" y="9234"/>
                </a:cubicBezTo>
                <a:lnTo>
                  <a:pt x="0" y="19432"/>
                </a:lnTo>
                <a:cubicBezTo>
                  <a:pt x="0" y="20596"/>
                  <a:pt x="1264" y="21600"/>
                  <a:pt x="2845" y="21600"/>
                </a:cubicBezTo>
                <a:lnTo>
                  <a:pt x="18755" y="21600"/>
                </a:lnTo>
                <a:cubicBezTo>
                  <a:pt x="20336" y="21600"/>
                  <a:pt x="21600" y="20596"/>
                  <a:pt x="21600" y="19432"/>
                </a:cubicBezTo>
                <a:lnTo>
                  <a:pt x="21600" y="9234"/>
                </a:lnTo>
                <a:cubicBezTo>
                  <a:pt x="21600" y="8070"/>
                  <a:pt x="20336" y="7066"/>
                  <a:pt x="18755" y="7066"/>
                </a:cubicBezTo>
                <a:close/>
                <a:moveTo>
                  <a:pt x="10800" y="16300"/>
                </a:moveTo>
                <a:cubicBezTo>
                  <a:pt x="9272" y="16300"/>
                  <a:pt x="8219" y="15497"/>
                  <a:pt x="8219" y="14333"/>
                </a:cubicBezTo>
                <a:cubicBezTo>
                  <a:pt x="8219" y="13169"/>
                  <a:pt x="9272" y="12165"/>
                  <a:pt x="10800" y="12165"/>
                </a:cubicBezTo>
                <a:cubicBezTo>
                  <a:pt x="12328" y="12165"/>
                  <a:pt x="13645" y="13169"/>
                  <a:pt x="13645" y="14333"/>
                </a:cubicBezTo>
                <a:cubicBezTo>
                  <a:pt x="13645" y="15497"/>
                  <a:pt x="12328" y="16300"/>
                  <a:pt x="10800" y="16300"/>
                </a:cubicBezTo>
                <a:close/>
                <a:moveTo>
                  <a:pt x="14909" y="7066"/>
                </a:moveTo>
                <a:lnTo>
                  <a:pt x="6691" y="7066"/>
                </a:lnTo>
                <a:lnTo>
                  <a:pt x="6691" y="5099"/>
                </a:lnTo>
                <a:cubicBezTo>
                  <a:pt x="6691" y="3332"/>
                  <a:pt x="8482" y="1967"/>
                  <a:pt x="10800" y="1967"/>
                </a:cubicBezTo>
                <a:cubicBezTo>
                  <a:pt x="13118" y="1967"/>
                  <a:pt x="14909" y="3332"/>
                  <a:pt x="14909" y="5099"/>
                </a:cubicBezTo>
                <a:lnTo>
                  <a:pt x="14909" y="7066"/>
                </a:lnTo>
                <a:close/>
              </a:path>
            </a:pathLst>
          </a:custGeom>
          <a:solidFill>
            <a:srgbClr val="F4F5F7"/>
          </a:solidFill>
          <a:ln w="3175" cap="flat">
            <a:noFill/>
            <a:miter lim="400000"/>
          </a:ln>
          <a:effectLst/>
        </p:spPr>
        <p:txBody>
          <a:bodyPr wrap="square" lIns="19195" tIns="19195" rIns="19195" bIns="19195" numCol="1" anchor="ctr">
            <a:noAutofit/>
          </a:bodyPr>
          <a:lstStyle/>
          <a:p>
            <a:pPr algn="l" defTabSz="383917">
              <a:defRPr sz="1800">
                <a:solidFill>
                  <a:srgbClr val="000000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pPr>
            <a:endParaRPr/>
          </a:p>
        </p:txBody>
      </p:sp>
      <p:grpSp>
        <p:nvGrpSpPr>
          <p:cNvPr id="132" name="Группа 131"/>
          <p:cNvGrpSpPr/>
          <p:nvPr/>
        </p:nvGrpSpPr>
        <p:grpSpPr>
          <a:xfrm>
            <a:off x="578907" y="1266411"/>
            <a:ext cx="1448812" cy="1440000"/>
            <a:chOff x="7602796" y="3006363"/>
            <a:chExt cx="3878923" cy="3878924"/>
          </a:xfrm>
        </p:grpSpPr>
        <p:graphicFrame>
          <p:nvGraphicFramePr>
            <p:cNvPr id="133" name="Chart 288"/>
            <p:cNvGraphicFramePr/>
            <p:nvPr>
              <p:extLst>
                <p:ext uri="{D42A27DB-BD31-4B8C-83A1-F6EECF244321}">
                  <p14:modId xmlns:p14="http://schemas.microsoft.com/office/powerpoint/2010/main" val="321146393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4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5" name="Shape 290"/>
            <p:cNvSpPr/>
            <p:nvPr/>
          </p:nvSpPr>
          <p:spPr>
            <a:xfrm>
              <a:off x="7917720" y="3321291"/>
              <a:ext cx="3249072" cy="3219071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37" name="Группа 136"/>
          <p:cNvGrpSpPr/>
          <p:nvPr/>
        </p:nvGrpSpPr>
        <p:grpSpPr>
          <a:xfrm>
            <a:off x="2920981" y="1248914"/>
            <a:ext cx="1440000" cy="1440000"/>
            <a:chOff x="7602796" y="3006363"/>
            <a:chExt cx="3878923" cy="3878924"/>
          </a:xfrm>
        </p:grpSpPr>
        <p:graphicFrame>
          <p:nvGraphicFramePr>
            <p:cNvPr id="138" name="Chart 288"/>
            <p:cNvGraphicFramePr/>
            <p:nvPr>
              <p:extLst>
                <p:ext uri="{D42A27DB-BD31-4B8C-83A1-F6EECF244321}">
                  <p14:modId xmlns:p14="http://schemas.microsoft.com/office/powerpoint/2010/main" val="3714527779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9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0" name="Shape 290"/>
            <p:cNvSpPr/>
            <p:nvPr/>
          </p:nvSpPr>
          <p:spPr>
            <a:xfrm>
              <a:off x="7917719" y="3338420"/>
              <a:ext cx="3249075" cy="3231941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5156896" y="1218681"/>
            <a:ext cx="1440000" cy="1440000"/>
            <a:chOff x="7602796" y="3006363"/>
            <a:chExt cx="3878923" cy="3878924"/>
          </a:xfrm>
        </p:grpSpPr>
        <p:graphicFrame>
          <p:nvGraphicFramePr>
            <p:cNvPr id="143" name="Chart 288"/>
            <p:cNvGraphicFramePr/>
            <p:nvPr>
              <p:extLst>
                <p:ext uri="{D42A27DB-BD31-4B8C-83A1-F6EECF244321}">
                  <p14:modId xmlns:p14="http://schemas.microsoft.com/office/powerpoint/2010/main" val="161187101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144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45" name="Shape 290"/>
            <p:cNvSpPr/>
            <p:nvPr/>
          </p:nvSpPr>
          <p:spPr>
            <a:xfrm>
              <a:off x="7917724" y="3351288"/>
              <a:ext cx="3249072" cy="3219076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47" name="Группа 146"/>
          <p:cNvGrpSpPr/>
          <p:nvPr/>
        </p:nvGrpSpPr>
        <p:grpSpPr>
          <a:xfrm>
            <a:off x="7679069" y="1218681"/>
            <a:ext cx="1440000" cy="1440000"/>
            <a:chOff x="7602796" y="3006363"/>
            <a:chExt cx="3878923" cy="3878924"/>
          </a:xfrm>
        </p:grpSpPr>
        <p:graphicFrame>
          <p:nvGraphicFramePr>
            <p:cNvPr id="148" name="Chart 288"/>
            <p:cNvGraphicFramePr/>
            <p:nvPr>
              <p:extLst>
                <p:ext uri="{D42A27DB-BD31-4B8C-83A1-F6EECF244321}">
                  <p14:modId xmlns:p14="http://schemas.microsoft.com/office/powerpoint/2010/main" val="3796624104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49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0" name="Shape 290"/>
            <p:cNvSpPr/>
            <p:nvPr/>
          </p:nvSpPr>
          <p:spPr>
            <a:xfrm>
              <a:off x="7917721" y="3402727"/>
              <a:ext cx="3249069" cy="3143103"/>
            </a:xfrm>
            <a:prstGeom prst="ellipse">
              <a:avLst/>
            </a:prstGeom>
            <a:blipFill>
              <a:blip r:embed="rId9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152" name="Группа 151"/>
          <p:cNvGrpSpPr/>
          <p:nvPr/>
        </p:nvGrpSpPr>
        <p:grpSpPr>
          <a:xfrm>
            <a:off x="10127291" y="1255274"/>
            <a:ext cx="1440000" cy="1440000"/>
            <a:chOff x="7602796" y="3006363"/>
            <a:chExt cx="3878923" cy="3878924"/>
          </a:xfrm>
        </p:grpSpPr>
        <p:graphicFrame>
          <p:nvGraphicFramePr>
            <p:cNvPr id="153" name="Chart 288"/>
            <p:cNvGraphicFramePr/>
            <p:nvPr>
              <p:extLst>
                <p:ext uri="{D42A27DB-BD31-4B8C-83A1-F6EECF244321}">
                  <p14:modId xmlns:p14="http://schemas.microsoft.com/office/powerpoint/2010/main" val="3485551769"/>
                </p:ext>
              </p:extLst>
            </p:nvPr>
          </p:nvGraphicFramePr>
          <p:xfrm>
            <a:off x="7602796" y="3006363"/>
            <a:ext cx="3878923" cy="38789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54" name="Shape 289"/>
            <p:cNvSpPr/>
            <p:nvPr/>
          </p:nvSpPr>
          <p:spPr>
            <a:xfrm>
              <a:off x="7917721" y="3321289"/>
              <a:ext cx="3249073" cy="324907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55" name="Shape 290"/>
            <p:cNvSpPr/>
            <p:nvPr/>
          </p:nvSpPr>
          <p:spPr>
            <a:xfrm>
              <a:off x="7917721" y="3321289"/>
              <a:ext cx="3249072" cy="3249073"/>
            </a:xfrm>
            <a:prstGeom prst="ellipse">
              <a:avLst/>
            </a:prstGeom>
            <a:blipFill>
              <a:blip r:embed="rId11"/>
              <a:stretch>
                <a:fillRect/>
              </a:stretch>
            </a:blip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41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Прямоугольник 41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6" name="Скругленный прямоугольник 35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717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8"/>
          <p:cNvSpPr>
            <a:spLocks noChangeArrowheads="1"/>
          </p:cNvSpPr>
          <p:nvPr/>
        </p:nvSpPr>
        <p:spPr bwMode="auto">
          <a:xfrm>
            <a:off x="6046090" y="18002"/>
            <a:ext cx="77596" cy="19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391" tIns="19195" rIns="38391" bIns="1919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0"/>
          <p:cNvSpPr>
            <a:spLocks noChangeArrowheads="1"/>
          </p:cNvSpPr>
          <p:nvPr/>
        </p:nvSpPr>
        <p:spPr bwMode="auto">
          <a:xfrm>
            <a:off x="0" y="147716"/>
            <a:ext cx="77596" cy="1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391" tIns="19195" rIns="38391" bIns="19195" numCol="1" anchor="ctr" anchorCtr="0" compatLnSpc="1">
            <a:prstTxWarp prst="textNoShape">
              <a:avLst/>
            </a:prstTxWarp>
            <a:spAutoFit/>
          </a:bodyPr>
          <a:lstStyle/>
          <a:p>
            <a:pPr algn="l" defTabSz="383917" fontAlgn="base" hangingPunct="1">
              <a:spcBef>
                <a:spcPct val="0"/>
              </a:spcBef>
              <a:spcAft>
                <a:spcPct val="0"/>
              </a:spcAft>
            </a:pPr>
            <a:endParaRPr lang="ru-RU" sz="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Прямоугольник с двумя скругленными противолежащими углами 75"/>
          <p:cNvSpPr/>
          <p:nvPr/>
        </p:nvSpPr>
        <p:spPr>
          <a:xfrm>
            <a:off x="615631" y="2715311"/>
            <a:ext cx="2292020" cy="544413"/>
          </a:xfrm>
          <a:prstGeom prst="round2DiagRect">
            <a:avLst/>
          </a:prstGeom>
          <a:gradFill>
            <a:gsLst>
              <a:gs pos="0">
                <a:srgbClr val="8CFFFC"/>
              </a:gs>
              <a:gs pos="100000">
                <a:srgbClr val="C3FDFC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Відділ</a:t>
            </a:r>
          </a:p>
          <a:p>
            <a:pPr algn="ctr"/>
            <a:r>
              <a:rPr lang="uk-UA" sz="1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використання земель</a:t>
            </a:r>
          </a:p>
        </p:txBody>
      </p:sp>
      <p:sp>
        <p:nvSpPr>
          <p:cNvPr id="85" name="Прямоугольник с двумя скругленными противолежащими углами 84"/>
          <p:cNvSpPr/>
          <p:nvPr/>
        </p:nvSpPr>
        <p:spPr>
          <a:xfrm>
            <a:off x="4308228" y="744243"/>
            <a:ext cx="3596054" cy="544413"/>
          </a:xfrm>
          <a:prstGeom prst="round2DiagRect">
            <a:avLst>
              <a:gd name="adj1" fmla="val 0"/>
              <a:gd name="adj2" fmla="val 4757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Директор департаменту</a:t>
            </a:r>
            <a:endParaRPr lang="ru-RU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300900" y="1732252"/>
            <a:ext cx="3068465" cy="646700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1000">
                <a:srgbClr val="8CFFFC"/>
              </a:gs>
              <a:gs pos="99000">
                <a:srgbClr val="C3FDFC"/>
              </a:gs>
            </a:gsLst>
            <a:lin ang="16200000" scaled="1"/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2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Заступник директора департаменту, начальник відділу</a:t>
            </a:r>
          </a:p>
          <a:p>
            <a:pPr algn="ctr"/>
            <a:r>
              <a:rPr lang="uk-UA" sz="125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використання земель</a:t>
            </a:r>
          </a:p>
        </p:txBody>
      </p:sp>
      <p:sp>
        <p:nvSpPr>
          <p:cNvPr id="98" name="Прямоугольник с двумя скругленными противолежащими углами 97"/>
          <p:cNvSpPr/>
          <p:nvPr/>
        </p:nvSpPr>
        <p:spPr>
          <a:xfrm>
            <a:off x="4897908" y="2709650"/>
            <a:ext cx="2365534" cy="564577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Відділ</a:t>
            </a:r>
          </a:p>
          <a:p>
            <a:pPr algn="ctr"/>
            <a:r>
              <a:rPr lang="uk-UA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землеустрою</a:t>
            </a:r>
          </a:p>
        </p:txBody>
      </p:sp>
      <p:sp>
        <p:nvSpPr>
          <p:cNvPr id="99" name="Прямоугольник с двумя скругленными противолежащими углами 98"/>
          <p:cNvSpPr/>
          <p:nvPr/>
        </p:nvSpPr>
        <p:spPr>
          <a:xfrm>
            <a:off x="3710776" y="3544814"/>
            <a:ext cx="2129502" cy="544413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Завідувач </a:t>
            </a:r>
            <a:r>
              <a:rPr lang="uk-UA" sz="13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сектором обслуговування </a:t>
            </a:r>
            <a:r>
              <a:rPr lang="uk-UA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фізичних осіб</a:t>
            </a:r>
          </a:p>
        </p:txBody>
      </p:sp>
      <p:sp>
        <p:nvSpPr>
          <p:cNvPr id="100" name="Прямоугольник с двумя скругленными противолежащими углами 99"/>
          <p:cNvSpPr/>
          <p:nvPr/>
        </p:nvSpPr>
        <p:spPr>
          <a:xfrm>
            <a:off x="6260426" y="3544813"/>
            <a:ext cx="2216484" cy="544413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Завідувач сектором обслуговування юридичних осіб</a:t>
            </a:r>
          </a:p>
        </p:txBody>
      </p:sp>
      <p:sp>
        <p:nvSpPr>
          <p:cNvPr id="175" name="Прямоугольник с двумя скругленными противолежащими углами 174"/>
          <p:cNvSpPr/>
          <p:nvPr/>
        </p:nvSpPr>
        <p:spPr>
          <a:xfrm>
            <a:off x="610246" y="3653797"/>
            <a:ext cx="2297809" cy="544413"/>
          </a:xfrm>
          <a:prstGeom prst="round2DiagRect">
            <a:avLst>
              <a:gd name="adj1" fmla="val 27770"/>
              <a:gd name="adj2" fmla="val 0"/>
            </a:avLst>
          </a:prstGeom>
          <a:gradFill>
            <a:gsLst>
              <a:gs pos="0">
                <a:srgbClr val="8CFFFC"/>
              </a:gs>
              <a:gs pos="100000">
                <a:srgbClr val="C3FDFC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sz="13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Заступник начальника відділу використання земель</a:t>
            </a:r>
            <a:endParaRPr lang="ru-RU" sz="13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176" name="Прямоугольник с двумя скругленными противолежащими углами 175"/>
          <p:cNvSpPr/>
          <p:nvPr/>
        </p:nvSpPr>
        <p:spPr>
          <a:xfrm>
            <a:off x="615594" y="4383890"/>
            <a:ext cx="2297808" cy="544413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CFFFC"/>
              </a:gs>
              <a:gs pos="100000">
                <a:srgbClr val="C3FDFC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177" name="Прямоугольник с двумя скругленными противолежащими углами 176"/>
          <p:cNvSpPr/>
          <p:nvPr/>
        </p:nvSpPr>
        <p:spPr>
          <a:xfrm>
            <a:off x="615594" y="5085403"/>
            <a:ext cx="2297808" cy="544413"/>
          </a:xfrm>
          <a:prstGeom prst="round2Diag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CFFFC"/>
              </a:gs>
              <a:gs pos="100000">
                <a:srgbClr val="C3FDFC"/>
              </a:gs>
            </a:gsLst>
          </a:gra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178" name="Прямоугольник с двумя скругленными противолежащими углами 177"/>
          <p:cNvSpPr/>
          <p:nvPr/>
        </p:nvSpPr>
        <p:spPr>
          <a:xfrm>
            <a:off x="3676320" y="4223597"/>
            <a:ext cx="2216484" cy="47388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179" name="Прямоугольник с двумя скругленными противолежащими углами 178"/>
          <p:cNvSpPr/>
          <p:nvPr/>
        </p:nvSpPr>
        <p:spPr>
          <a:xfrm>
            <a:off x="3697589" y="4867637"/>
            <a:ext cx="2216484" cy="47388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180" name="Прямоугольник с двумя скругленными противолежащими углами 179"/>
          <p:cNvSpPr/>
          <p:nvPr/>
        </p:nvSpPr>
        <p:spPr>
          <a:xfrm>
            <a:off x="3701875" y="5521442"/>
            <a:ext cx="2216484" cy="461915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</a:t>
            </a:r>
            <a:r>
              <a:rPr lang="uk-UA" sz="1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спеціаліст</a:t>
            </a:r>
            <a:endParaRPr lang="en-US" sz="15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181" name="Прямоугольник с двумя скругленными противолежащими углами 180"/>
          <p:cNvSpPr/>
          <p:nvPr/>
        </p:nvSpPr>
        <p:spPr>
          <a:xfrm>
            <a:off x="6260426" y="4223597"/>
            <a:ext cx="2216484" cy="47388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75" name="Прямоугольник с двумя скругленными противолежащими углами 74"/>
          <p:cNvSpPr/>
          <p:nvPr/>
        </p:nvSpPr>
        <p:spPr>
          <a:xfrm>
            <a:off x="4646055" y="6248200"/>
            <a:ext cx="2867427" cy="439471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16 штатних одиниць</a:t>
            </a:r>
          </a:p>
        </p:txBody>
      </p:sp>
      <p:sp>
        <p:nvSpPr>
          <p:cNvPr id="54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 fontScale="77500" lnSpcReduction="20000"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uk-UA" sz="2800" dirty="0" smtClean="0">
                <a:solidFill>
                  <a:srgbClr val="00B050"/>
                </a:solidFill>
                <a:latin typeface="Trebuchet MS" pitchFamily="34" charset="0"/>
              </a:rPr>
              <a:t>Структура підрозділу у графічному вигляді</a:t>
            </a:r>
            <a:endParaRPr lang="uk-UA" sz="28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56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Прямоугольник 56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8" name="Прямоугольник с двумя скругленными противолежащими углами 57"/>
          <p:cNvSpPr/>
          <p:nvPr/>
        </p:nvSpPr>
        <p:spPr>
          <a:xfrm>
            <a:off x="244513" y="1611273"/>
            <a:ext cx="3343513" cy="4288900"/>
          </a:xfrm>
          <a:prstGeom prst="round2DiagRect">
            <a:avLst>
              <a:gd name="adj1" fmla="val 15144"/>
              <a:gd name="adj2" fmla="val 14919"/>
            </a:avLst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ru-RU"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60" name="Прямоугольник с двумя скругленными противолежащими углами 59"/>
          <p:cNvSpPr/>
          <p:nvPr/>
        </p:nvSpPr>
        <p:spPr>
          <a:xfrm>
            <a:off x="4490430" y="1723254"/>
            <a:ext cx="3188916" cy="6467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3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Заступник директора департаменту, начальник </a:t>
            </a:r>
            <a:r>
              <a:rPr lang="ru-RU" sz="1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відділу</a:t>
            </a:r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  <a:p>
            <a:pPr algn="ctr"/>
            <a:r>
              <a:rPr lang="ru-RU" sz="13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землеустрою</a:t>
            </a:r>
            <a:endParaRPr lang="ru-RU" sz="13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61" name="Прямоугольник с двумя скругленными противолежащими углами 60"/>
          <p:cNvSpPr/>
          <p:nvPr/>
        </p:nvSpPr>
        <p:spPr>
          <a:xfrm>
            <a:off x="8726556" y="1723254"/>
            <a:ext cx="3113445" cy="646700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Начальник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відділу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обліку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та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фінансово-аналітичної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роботи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,</a:t>
            </a:r>
          </a:p>
          <a:p>
            <a:pPr algn="ctr"/>
            <a:r>
              <a:rPr lang="ru-RU" sz="14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головний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бухгалтер</a:t>
            </a:r>
          </a:p>
        </p:txBody>
      </p:sp>
      <p:sp>
        <p:nvSpPr>
          <p:cNvPr id="66" name="Прямоугольник с двумя скругленными противолежащими углами 65"/>
          <p:cNvSpPr/>
          <p:nvPr/>
        </p:nvSpPr>
        <p:spPr>
          <a:xfrm>
            <a:off x="9195246" y="2739360"/>
            <a:ext cx="2305095" cy="54441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67" name="Прямоугольник с двумя скругленными противолежащими углами 66"/>
          <p:cNvSpPr/>
          <p:nvPr/>
        </p:nvSpPr>
        <p:spPr>
          <a:xfrm>
            <a:off x="9196127" y="3507915"/>
            <a:ext cx="2304214" cy="54441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68" name="Прямоугольник с двумя скругленными противолежащими углами 67"/>
          <p:cNvSpPr/>
          <p:nvPr/>
        </p:nvSpPr>
        <p:spPr>
          <a:xfrm>
            <a:off x="9196127" y="4312886"/>
            <a:ext cx="2304214" cy="544413"/>
          </a:xfrm>
          <a:prstGeom prst="round2Diag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r>
              <a:rPr lang="uk-UA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Calibri"/>
                <a:cs typeface="Times New Roman"/>
              </a:rPr>
              <a:t>Головний спеціаліст</a:t>
            </a:r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ea typeface="Calibri"/>
              <a:cs typeface="Times New Roman"/>
            </a:endParaRPr>
          </a:p>
        </p:txBody>
      </p:sp>
      <p:sp>
        <p:nvSpPr>
          <p:cNvPr id="69" name="Прямоугольник с двумя скругленными противолежащими углами 68"/>
          <p:cNvSpPr/>
          <p:nvPr/>
        </p:nvSpPr>
        <p:spPr>
          <a:xfrm>
            <a:off x="8651086" y="1611273"/>
            <a:ext cx="3305688" cy="4288900"/>
          </a:xfrm>
          <a:prstGeom prst="round2DiagRect">
            <a:avLst>
              <a:gd name="adj1" fmla="val 8830"/>
              <a:gd name="adj2" fmla="val 10409"/>
            </a:avLst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ru-RU">
              <a:latin typeface="Trebuchet MS" pitchFamily="34" charset="0"/>
              <a:ea typeface="Calibri"/>
              <a:cs typeface="Times New Roman"/>
            </a:endParaRPr>
          </a:p>
        </p:txBody>
      </p:sp>
      <p:cxnSp>
        <p:nvCxnSpPr>
          <p:cNvPr id="91" name="Прямая со стрелкой 90"/>
          <p:cNvCxnSpPr/>
          <p:nvPr/>
        </p:nvCxnSpPr>
        <p:spPr>
          <a:xfrm>
            <a:off x="1753803" y="2378952"/>
            <a:ext cx="0" cy="336359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2" name="Прямая со стрелкой 91"/>
          <p:cNvCxnSpPr/>
          <p:nvPr/>
        </p:nvCxnSpPr>
        <p:spPr>
          <a:xfrm>
            <a:off x="6100024" y="1272360"/>
            <a:ext cx="5025" cy="153792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10321459" y="4079955"/>
            <a:ext cx="0" cy="240045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7" name="Прямая со стрелкой 136"/>
          <p:cNvCxnSpPr/>
          <p:nvPr/>
        </p:nvCxnSpPr>
        <p:spPr>
          <a:xfrm>
            <a:off x="10303930" y="3292713"/>
            <a:ext cx="0" cy="240045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0303930" y="2390280"/>
            <a:ext cx="0" cy="34908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1753803" y="3288579"/>
            <a:ext cx="0" cy="336359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1748380" y="4212000"/>
            <a:ext cx="0" cy="216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1748380" y="4928303"/>
            <a:ext cx="0" cy="216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Прямоугольник с двумя скругленными противолежащими углами 63"/>
          <p:cNvSpPr/>
          <p:nvPr/>
        </p:nvSpPr>
        <p:spPr>
          <a:xfrm>
            <a:off x="3646503" y="1611272"/>
            <a:ext cx="4893351" cy="4560928"/>
          </a:xfrm>
          <a:prstGeom prst="round2DiagRect">
            <a:avLst>
              <a:gd name="adj1" fmla="val 7735"/>
              <a:gd name="adj2" fmla="val 7292"/>
            </a:avLst>
          </a:prstGeom>
          <a:noFill/>
          <a:ln w="2540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</a:pPr>
            <a:endParaRPr lang="ru-RU">
              <a:latin typeface="Trebuchet MS" pitchFamily="34" charset="0"/>
              <a:ea typeface="Calibri"/>
              <a:cs typeface="Times New Roman"/>
            </a:endParaRPr>
          </a:p>
        </p:txBody>
      </p:sp>
      <p:cxnSp>
        <p:nvCxnSpPr>
          <p:cNvPr id="65" name="Прямая со стрелкой 64"/>
          <p:cNvCxnSpPr/>
          <p:nvPr/>
        </p:nvCxnSpPr>
        <p:spPr>
          <a:xfrm rot="-120000" flipH="1">
            <a:off x="6116430" y="2411530"/>
            <a:ext cx="2232" cy="288000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0" name="Прямая со стрелкой 69"/>
          <p:cNvCxnSpPr/>
          <p:nvPr/>
        </p:nvCxnSpPr>
        <p:spPr>
          <a:xfrm>
            <a:off x="4780353" y="4089227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>
            <a:off x="4783655" y="4723637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>
            <a:off x="4775527" y="5377442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7332041" y="4089227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7" name="Скругленный прямоугольник 46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 стрелкой 80"/>
          <p:cNvCxnSpPr/>
          <p:nvPr/>
        </p:nvCxnSpPr>
        <p:spPr>
          <a:xfrm rot="16200000" flipH="1">
            <a:off x="1674762" y="1526884"/>
            <a:ext cx="168775" cy="1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1748380" y="1468516"/>
            <a:ext cx="4331387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7" name="Прямая соединительная линия 76"/>
          <p:cNvCxnSpPr/>
          <p:nvPr/>
        </p:nvCxnSpPr>
        <p:spPr>
          <a:xfrm flipH="1">
            <a:off x="6123687" y="1468516"/>
            <a:ext cx="4197775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8" name="Прямая со стрелкой 80"/>
          <p:cNvCxnSpPr/>
          <p:nvPr/>
        </p:nvCxnSpPr>
        <p:spPr>
          <a:xfrm rot="16200000" flipH="1">
            <a:off x="10229919" y="1526885"/>
            <a:ext cx="168775" cy="1"/>
          </a:xfrm>
          <a:prstGeom prst="bentConnector3">
            <a:avLst>
              <a:gd name="adj1" fmla="val 50000"/>
            </a:avLst>
          </a:prstGeom>
          <a:ln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flipH="1">
            <a:off x="4775527" y="3414018"/>
            <a:ext cx="2562610" cy="0"/>
          </a:xfrm>
          <a:prstGeom prst="line">
            <a:avLst/>
          </a:prstGeom>
          <a:noFill/>
          <a:ln w="38100" cap="flat">
            <a:solidFill>
              <a:srgbClr val="92D05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80" name="Прямая со стрелкой 79"/>
          <p:cNvCxnSpPr/>
          <p:nvPr/>
        </p:nvCxnSpPr>
        <p:spPr>
          <a:xfrm>
            <a:off x="4780353" y="3412735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7332041" y="3400814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>
            <a:off x="6118757" y="3259724"/>
            <a:ext cx="0" cy="144000"/>
          </a:xfrm>
          <a:prstGeom prst="straightConnector1">
            <a:avLst/>
          </a:prstGeom>
          <a:ln>
            <a:solidFill>
              <a:srgbClr val="92D050"/>
            </a:solidFill>
            <a:prstDash val="sysDot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6101637" y="1468516"/>
            <a:ext cx="5025" cy="153792"/>
          </a:xfrm>
          <a:prstGeom prst="straightConnector1">
            <a:avLst/>
          </a:prstGeom>
          <a:ln>
            <a:solidFill>
              <a:srgbClr val="92D050"/>
            </a:solidFill>
            <a:prstDash val="dash"/>
            <a:tailEnd type="stealt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0942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311344" y="688036"/>
            <a:ext cx="4335877" cy="962095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/>
                </a:solidFill>
                <a:latin typeface="Trebuchet MS" pitchFamily="34" charset="0"/>
              </a:rPr>
              <a:t>Рішення</a:t>
            </a:r>
            <a:r>
              <a:rPr lang="en-US" sz="20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rebuchet MS" pitchFamily="34" charset="0"/>
              </a:rPr>
              <a:t>сесії</a:t>
            </a:r>
            <a:r>
              <a:rPr lang="en-US" sz="20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rebuchet MS" pitchFamily="34" charset="0"/>
              </a:rPr>
              <a:t>підготовлені</a:t>
            </a:r>
            <a:r>
              <a:rPr lang="ru-RU" sz="2000" b="1" dirty="0">
                <a:solidFill>
                  <a:schemeClr val="accent1"/>
                </a:solidFill>
                <a:latin typeface="Trebuchet MS" pitchFamily="34" charset="0"/>
              </a:rPr>
              <a:t> департаментом</a:t>
            </a:r>
            <a:r>
              <a:rPr lang="en-US" sz="20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000" b="1" err="1">
                <a:solidFill>
                  <a:schemeClr val="accent1"/>
                </a:solidFill>
                <a:latin typeface="Trebuchet MS" pitchFamily="34" charset="0"/>
              </a:rPr>
              <a:t>із</a:t>
            </a:r>
            <a:r>
              <a:rPr lang="en-US" sz="2000" b="1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en-US" sz="2000" b="1" smtClean="0">
                <a:solidFill>
                  <a:srgbClr val="C00000"/>
                </a:solidFill>
                <a:latin typeface="Trebuchet MS" pitchFamily="34" charset="0"/>
              </a:rPr>
              <a:t>458 </a:t>
            </a:r>
            <a:r>
              <a:rPr lang="ru-RU" sz="2000" b="1" dirty="0" err="1">
                <a:solidFill>
                  <a:schemeClr val="accent1"/>
                </a:solidFill>
                <a:latin typeface="Trebuchet MS" pitchFamily="34" charset="0"/>
              </a:rPr>
              <a:t>прийнятих</a:t>
            </a:r>
            <a:r>
              <a:rPr lang="ru-RU" sz="2000" b="1" dirty="0">
                <a:solidFill>
                  <a:schemeClr val="accent1"/>
                </a:solidFill>
                <a:latin typeface="Trebuchet MS" pitchFamily="34" charset="0"/>
              </a:rPr>
              <a:t> </a:t>
            </a:r>
            <a:r>
              <a:rPr lang="ru-RU" sz="2000" b="1" dirty="0" err="1">
                <a:solidFill>
                  <a:schemeClr val="accent1"/>
                </a:solidFill>
                <a:latin typeface="Trebuchet MS" pitchFamily="34" charset="0"/>
              </a:rPr>
              <a:t>міською</a:t>
            </a:r>
            <a:r>
              <a:rPr lang="ru-RU" sz="2000" b="1" dirty="0">
                <a:solidFill>
                  <a:schemeClr val="accent1"/>
                </a:solidFill>
                <a:latin typeface="Trebuchet MS" pitchFamily="34" charset="0"/>
              </a:rPr>
              <a:t> радою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33699" y="1881773"/>
            <a:ext cx="3745699" cy="4147404"/>
            <a:chOff x="333359" y="2601233"/>
            <a:chExt cx="3058604" cy="3485897"/>
          </a:xfrm>
        </p:grpSpPr>
        <p:sp>
          <p:nvSpPr>
            <p:cNvPr id="102" name="Shape 262"/>
            <p:cNvSpPr/>
            <p:nvPr/>
          </p:nvSpPr>
          <p:spPr>
            <a:xfrm>
              <a:off x="647935" y="5674549"/>
              <a:ext cx="2638062" cy="381506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>
                <a:latin typeface="Trebuchet MS" pitchFamily="34" charset="0"/>
              </a:endParaRPr>
            </a:p>
          </p:txBody>
        </p:sp>
        <p:sp>
          <p:nvSpPr>
            <p:cNvPr id="105" name="Shape 262"/>
            <p:cNvSpPr/>
            <p:nvPr/>
          </p:nvSpPr>
          <p:spPr>
            <a:xfrm>
              <a:off x="845697" y="2914326"/>
              <a:ext cx="2546266" cy="370403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>
                <a:latin typeface="Trebuchet MS" pitchFamily="34" charset="0"/>
              </a:endParaRPr>
            </a:p>
          </p:txBody>
        </p:sp>
        <p:sp>
          <p:nvSpPr>
            <p:cNvPr id="108" name="Shape 255"/>
            <p:cNvSpPr/>
            <p:nvPr/>
          </p:nvSpPr>
          <p:spPr>
            <a:xfrm>
              <a:off x="1188322" y="2601233"/>
              <a:ext cx="1979782" cy="302002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2400" smtClean="0">
                  <a:solidFill>
                    <a:srgbClr val="C00000"/>
                  </a:solidFill>
                  <a:latin typeface="Trebuchet MS" pitchFamily="34" charset="0"/>
                </a:rPr>
                <a:t>10</a:t>
              </a:r>
              <a:r>
                <a:rPr lang="uk-UA" sz="2400" smtClean="0">
                  <a:solidFill>
                    <a:srgbClr val="C00000"/>
                  </a:solidFill>
                  <a:latin typeface="Trebuchet MS" pitchFamily="34" charset="0"/>
                </a:rPr>
                <a:t>3</a:t>
              </a:r>
              <a:r>
                <a:rPr lang="en-US" sz="2400" smtClean="0">
                  <a:solidFill>
                    <a:srgbClr val="C00000"/>
                  </a:solidFill>
                  <a:latin typeface="Trebuchet MS" pitchFamily="34" charset="0"/>
                </a:rPr>
                <a:t> </a:t>
              </a:r>
              <a:r>
                <a:rPr lang="uk-UA" sz="2400" dirty="0" smtClean="0">
                  <a:solidFill>
                    <a:srgbClr val="C00000"/>
                  </a:solidFill>
                  <a:latin typeface="Trebuchet MS" pitchFamily="34" charset="0"/>
                </a:rPr>
                <a:t>(</a:t>
              </a:r>
              <a:r>
                <a:rPr lang="uk-UA" sz="2400" smtClean="0">
                  <a:solidFill>
                    <a:srgbClr val="C00000"/>
                  </a:solidFill>
                  <a:latin typeface="Trebuchet MS" pitchFamily="34" charset="0"/>
                </a:rPr>
                <a:t>2</a:t>
              </a:r>
              <a:r>
                <a:rPr lang="en-US" sz="2400" smtClean="0">
                  <a:solidFill>
                    <a:srgbClr val="C00000"/>
                  </a:solidFill>
                  <a:latin typeface="Trebuchet MS" pitchFamily="34" charset="0"/>
                </a:rPr>
                <a:t>2</a:t>
              </a:r>
              <a:r>
                <a:rPr lang="ru-RU" sz="2400" smtClean="0">
                  <a:solidFill>
                    <a:srgbClr val="C00000"/>
                  </a:solidFill>
                  <a:latin typeface="Trebuchet MS" pitchFamily="34" charset="0"/>
                </a:rPr>
                <a:t>,</a:t>
              </a:r>
              <a:r>
                <a:rPr lang="en-US" sz="2400" smtClean="0">
                  <a:solidFill>
                    <a:srgbClr val="C00000"/>
                  </a:solidFill>
                  <a:latin typeface="Trebuchet MS" pitchFamily="34" charset="0"/>
                </a:rPr>
                <a:t>49</a:t>
              </a:r>
              <a:r>
                <a:rPr lang="uk-UA" sz="2400" smtClean="0">
                  <a:solidFill>
                    <a:srgbClr val="C00000"/>
                  </a:solidFill>
                  <a:latin typeface="Trebuchet MS" pitchFamily="34" charset="0"/>
                </a:rPr>
                <a:t>%)</a:t>
              </a:r>
              <a:endParaRPr sz="2400" dirty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grpSp>
          <p:nvGrpSpPr>
            <p:cNvPr id="93" name="Группа 92"/>
            <p:cNvGrpSpPr/>
            <p:nvPr/>
          </p:nvGrpSpPr>
          <p:grpSpPr>
            <a:xfrm>
              <a:off x="333359" y="3346308"/>
              <a:ext cx="1928231" cy="1939912"/>
              <a:chOff x="7602796" y="3006363"/>
              <a:chExt cx="3878923" cy="3878924"/>
            </a:xfrm>
          </p:grpSpPr>
          <p:graphicFrame>
            <p:nvGraphicFramePr>
              <p:cNvPr id="94" name="Chart 288"/>
              <p:cNvGraphicFramePr/>
              <p:nvPr>
                <p:extLst>
                  <p:ext uri="{D42A27DB-BD31-4B8C-83A1-F6EECF244321}">
                    <p14:modId xmlns:p14="http://schemas.microsoft.com/office/powerpoint/2010/main" val="3183178943"/>
                  </p:ext>
                </p:extLst>
              </p:nvPr>
            </p:nvGraphicFramePr>
            <p:xfrm>
              <a:off x="7602796" y="3006363"/>
              <a:ext cx="3878923" cy="387892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95" name="Shape 289"/>
              <p:cNvSpPr/>
              <p:nvPr/>
            </p:nvSpPr>
            <p:spPr>
              <a:xfrm>
                <a:off x="7917722" y="3321288"/>
                <a:ext cx="3249073" cy="3249074"/>
              </a:xfrm>
              <a:prstGeom prst="ellipse">
                <a:avLst/>
              </a:prstGeom>
              <a:solidFill>
                <a:srgbClr val="F4F5F7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96" name="Shape 290"/>
              <p:cNvSpPr>
                <a:spLocks noChangeAspect="1"/>
              </p:cNvSpPr>
              <p:nvPr/>
            </p:nvSpPr>
            <p:spPr>
              <a:xfrm>
                <a:off x="8175762" y="3557503"/>
                <a:ext cx="2693010" cy="2755595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</p:grpSp>
        <p:sp>
          <p:nvSpPr>
            <p:cNvPr id="101" name="Shape 258"/>
            <p:cNvSpPr/>
            <p:nvPr/>
          </p:nvSpPr>
          <p:spPr>
            <a:xfrm rot="10800000">
              <a:off x="390509" y="5188765"/>
              <a:ext cx="2523183" cy="470844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0180 w 20180"/>
                <a:gd name="connsiteY0" fmla="*/ 16387 h 16387"/>
                <a:gd name="connsiteX1" fmla="*/ 19861 w 20180"/>
                <a:gd name="connsiteY1" fmla="*/ 0 h 16387"/>
                <a:gd name="connsiteX2" fmla="*/ 0 w 20180"/>
                <a:gd name="connsiteY2" fmla="*/ 567 h 16387"/>
                <a:gd name="connsiteX0" fmla="*/ 19924 w 19924"/>
                <a:gd name="connsiteY0" fmla="*/ 7037 h 7037"/>
                <a:gd name="connsiteX1" fmla="*/ 19861 w 19924"/>
                <a:gd name="connsiteY1" fmla="*/ 0 h 7037"/>
                <a:gd name="connsiteX2" fmla="*/ 0 w 19924"/>
                <a:gd name="connsiteY2" fmla="*/ 567 h 7037"/>
                <a:gd name="connsiteX0" fmla="*/ 9963 w 9963"/>
                <a:gd name="connsiteY0" fmla="*/ 10000 h 10000"/>
                <a:gd name="connsiteX1" fmla="*/ 9931 w 9963"/>
                <a:gd name="connsiteY1" fmla="*/ 0 h 10000"/>
                <a:gd name="connsiteX2" fmla="*/ 0 w 9963"/>
                <a:gd name="connsiteY2" fmla="*/ 47 h 10000"/>
                <a:gd name="connsiteX0" fmla="*/ 9958 w 9982"/>
                <a:gd name="connsiteY0" fmla="*/ 7927 h 7927"/>
                <a:gd name="connsiteX1" fmla="*/ 9968 w 9982"/>
                <a:gd name="connsiteY1" fmla="*/ 0 h 7927"/>
                <a:gd name="connsiteX2" fmla="*/ 0 w 9982"/>
                <a:gd name="connsiteY2" fmla="*/ 47 h 7927"/>
                <a:gd name="connsiteX0" fmla="*/ 9976 w 12309"/>
                <a:gd name="connsiteY0" fmla="*/ 10000 h 10000"/>
                <a:gd name="connsiteX1" fmla="*/ 12309 w 12309"/>
                <a:gd name="connsiteY1" fmla="*/ 0 h 10000"/>
                <a:gd name="connsiteX2" fmla="*/ 0 w 12309"/>
                <a:gd name="connsiteY2" fmla="*/ 59 h 10000"/>
                <a:gd name="connsiteX0" fmla="*/ 9976 w 12309"/>
                <a:gd name="connsiteY0" fmla="*/ 10000 h 10000"/>
                <a:gd name="connsiteX1" fmla="*/ 12309 w 12309"/>
                <a:gd name="connsiteY1" fmla="*/ 0 h 10000"/>
                <a:gd name="connsiteX2" fmla="*/ 0 w 12309"/>
                <a:gd name="connsiteY2" fmla="*/ 59 h 10000"/>
                <a:gd name="connsiteX0" fmla="*/ 9976 w 12793"/>
                <a:gd name="connsiteY0" fmla="*/ 10000 h 10000"/>
                <a:gd name="connsiteX1" fmla="*/ 10377 w 12793"/>
                <a:gd name="connsiteY1" fmla="*/ 6896 h 10000"/>
                <a:gd name="connsiteX2" fmla="*/ 12309 w 12793"/>
                <a:gd name="connsiteY2" fmla="*/ 0 h 10000"/>
                <a:gd name="connsiteX3" fmla="*/ 0 w 12793"/>
                <a:gd name="connsiteY3" fmla="*/ 59 h 10000"/>
                <a:gd name="connsiteX0" fmla="*/ 9976 w 12817"/>
                <a:gd name="connsiteY0" fmla="*/ 10000 h 10000"/>
                <a:gd name="connsiteX1" fmla="*/ 10588 w 12817"/>
                <a:gd name="connsiteY1" fmla="*/ 8304 h 10000"/>
                <a:gd name="connsiteX2" fmla="*/ 12309 w 12817"/>
                <a:gd name="connsiteY2" fmla="*/ 0 h 10000"/>
                <a:gd name="connsiteX3" fmla="*/ 0 w 12817"/>
                <a:gd name="connsiteY3" fmla="*/ 59 h 10000"/>
                <a:gd name="connsiteX0" fmla="*/ 9976 w 12826"/>
                <a:gd name="connsiteY0" fmla="*/ 10000 h 10000"/>
                <a:gd name="connsiteX1" fmla="*/ 10588 w 12826"/>
                <a:gd name="connsiteY1" fmla="*/ 8304 h 10000"/>
                <a:gd name="connsiteX2" fmla="*/ 12309 w 12826"/>
                <a:gd name="connsiteY2" fmla="*/ 0 h 10000"/>
                <a:gd name="connsiteX3" fmla="*/ 0 w 12826"/>
                <a:gd name="connsiteY3" fmla="*/ 59 h 10000"/>
                <a:gd name="connsiteX0" fmla="*/ 9976 w 12938"/>
                <a:gd name="connsiteY0" fmla="*/ 10000 h 10000"/>
                <a:gd name="connsiteX1" fmla="*/ 10588 w 12938"/>
                <a:gd name="connsiteY1" fmla="*/ 8304 h 10000"/>
                <a:gd name="connsiteX2" fmla="*/ 12436 w 12938"/>
                <a:gd name="connsiteY2" fmla="*/ 0 h 10000"/>
                <a:gd name="connsiteX3" fmla="*/ 0 w 12938"/>
                <a:gd name="connsiteY3" fmla="*/ 59 h 10000"/>
                <a:gd name="connsiteX0" fmla="*/ 9976 w 12436"/>
                <a:gd name="connsiteY0" fmla="*/ 10001 h 10001"/>
                <a:gd name="connsiteX1" fmla="*/ 10588 w 12436"/>
                <a:gd name="connsiteY1" fmla="*/ 8305 h 10001"/>
                <a:gd name="connsiteX2" fmla="*/ 12436 w 12436"/>
                <a:gd name="connsiteY2" fmla="*/ 1 h 10001"/>
                <a:gd name="connsiteX3" fmla="*/ 0 w 12436"/>
                <a:gd name="connsiteY3" fmla="*/ 60 h 10001"/>
                <a:gd name="connsiteX0" fmla="*/ 10145 w 12436"/>
                <a:gd name="connsiteY0" fmla="*/ 10605 h 10605"/>
                <a:gd name="connsiteX1" fmla="*/ 10588 w 12436"/>
                <a:gd name="connsiteY1" fmla="*/ 8305 h 10605"/>
                <a:gd name="connsiteX2" fmla="*/ 12436 w 12436"/>
                <a:gd name="connsiteY2" fmla="*/ 1 h 10605"/>
                <a:gd name="connsiteX3" fmla="*/ 0 w 12436"/>
                <a:gd name="connsiteY3" fmla="*/ 60 h 10605"/>
                <a:gd name="connsiteX0" fmla="*/ 10145 w 12436"/>
                <a:gd name="connsiteY0" fmla="*/ 10605 h 10920"/>
                <a:gd name="connsiteX1" fmla="*/ 10588 w 12436"/>
                <a:gd name="connsiteY1" fmla="*/ 8305 h 10920"/>
                <a:gd name="connsiteX2" fmla="*/ 12436 w 12436"/>
                <a:gd name="connsiteY2" fmla="*/ 1 h 10920"/>
                <a:gd name="connsiteX3" fmla="*/ 0 w 12436"/>
                <a:gd name="connsiteY3" fmla="*/ 60 h 10920"/>
                <a:gd name="connsiteX0" fmla="*/ 10145 w 12436"/>
                <a:gd name="connsiteY0" fmla="*/ 10605 h 10975"/>
                <a:gd name="connsiteX1" fmla="*/ 10757 w 12436"/>
                <a:gd name="connsiteY1" fmla="*/ 8707 h 10975"/>
                <a:gd name="connsiteX2" fmla="*/ 12436 w 12436"/>
                <a:gd name="connsiteY2" fmla="*/ 1 h 10975"/>
                <a:gd name="connsiteX3" fmla="*/ 0 w 12436"/>
                <a:gd name="connsiteY3" fmla="*/ 60 h 10975"/>
                <a:gd name="connsiteX0" fmla="*/ 10145 w 12436"/>
                <a:gd name="connsiteY0" fmla="*/ 10605 h 10975"/>
                <a:gd name="connsiteX1" fmla="*/ 10757 w 12436"/>
                <a:gd name="connsiteY1" fmla="*/ 8707 h 10975"/>
                <a:gd name="connsiteX2" fmla="*/ 12436 w 12436"/>
                <a:gd name="connsiteY2" fmla="*/ 1 h 10975"/>
                <a:gd name="connsiteX3" fmla="*/ 0 w 12436"/>
                <a:gd name="connsiteY3" fmla="*/ 60 h 10975"/>
                <a:gd name="connsiteX0" fmla="*/ 10145 w 12436"/>
                <a:gd name="connsiteY0" fmla="*/ 10605 h 11321"/>
                <a:gd name="connsiteX1" fmla="*/ 10757 w 12436"/>
                <a:gd name="connsiteY1" fmla="*/ 8707 h 11321"/>
                <a:gd name="connsiteX2" fmla="*/ 12436 w 12436"/>
                <a:gd name="connsiteY2" fmla="*/ 1 h 11321"/>
                <a:gd name="connsiteX3" fmla="*/ 0 w 12436"/>
                <a:gd name="connsiteY3" fmla="*/ 60 h 11321"/>
                <a:gd name="connsiteX0" fmla="*/ 10314 w 12436"/>
                <a:gd name="connsiteY0" fmla="*/ 12013 h 12531"/>
                <a:gd name="connsiteX1" fmla="*/ 10757 w 12436"/>
                <a:gd name="connsiteY1" fmla="*/ 8707 h 12531"/>
                <a:gd name="connsiteX2" fmla="*/ 12436 w 12436"/>
                <a:gd name="connsiteY2" fmla="*/ 1 h 12531"/>
                <a:gd name="connsiteX3" fmla="*/ 0 w 12436"/>
                <a:gd name="connsiteY3" fmla="*/ 60 h 12531"/>
                <a:gd name="connsiteX0" fmla="*/ 10103 w 12436"/>
                <a:gd name="connsiteY0" fmla="*/ 11409 h 11998"/>
                <a:gd name="connsiteX1" fmla="*/ 10757 w 12436"/>
                <a:gd name="connsiteY1" fmla="*/ 8707 h 11998"/>
                <a:gd name="connsiteX2" fmla="*/ 12436 w 12436"/>
                <a:gd name="connsiteY2" fmla="*/ 1 h 11998"/>
                <a:gd name="connsiteX3" fmla="*/ 0 w 12436"/>
                <a:gd name="connsiteY3" fmla="*/ 60 h 11998"/>
                <a:gd name="connsiteX0" fmla="*/ 10103 w 12436"/>
                <a:gd name="connsiteY0" fmla="*/ 11409 h 11543"/>
                <a:gd name="connsiteX1" fmla="*/ 10757 w 12436"/>
                <a:gd name="connsiteY1" fmla="*/ 8707 h 11543"/>
                <a:gd name="connsiteX2" fmla="*/ 12436 w 12436"/>
                <a:gd name="connsiteY2" fmla="*/ 1 h 11543"/>
                <a:gd name="connsiteX3" fmla="*/ 0 w 12436"/>
                <a:gd name="connsiteY3" fmla="*/ 60 h 11543"/>
                <a:gd name="connsiteX0" fmla="*/ 10103 w 12436"/>
                <a:gd name="connsiteY0" fmla="*/ 11409 h 12247"/>
                <a:gd name="connsiteX1" fmla="*/ 10073 w 12436"/>
                <a:gd name="connsiteY1" fmla="*/ 11313 h 12247"/>
                <a:gd name="connsiteX2" fmla="*/ 12436 w 12436"/>
                <a:gd name="connsiteY2" fmla="*/ 1 h 12247"/>
                <a:gd name="connsiteX3" fmla="*/ 0 w 12436"/>
                <a:gd name="connsiteY3" fmla="*/ 60 h 12247"/>
                <a:gd name="connsiteX0" fmla="*/ 10103 w 14556"/>
                <a:gd name="connsiteY0" fmla="*/ 11735 h 12573"/>
                <a:gd name="connsiteX1" fmla="*/ 10073 w 14556"/>
                <a:gd name="connsiteY1" fmla="*/ 11639 h 12573"/>
                <a:gd name="connsiteX2" fmla="*/ 14556 w 14556"/>
                <a:gd name="connsiteY2" fmla="*/ 1 h 12573"/>
                <a:gd name="connsiteX3" fmla="*/ 0 w 14556"/>
                <a:gd name="connsiteY3" fmla="*/ 386 h 12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556" h="12573" extrusionOk="0">
                  <a:moveTo>
                    <a:pt x="10103" y="11735"/>
                  </a:moveTo>
                  <a:cubicBezTo>
                    <a:pt x="10128" y="12358"/>
                    <a:pt x="9684" y="13306"/>
                    <a:pt x="10073" y="11639"/>
                  </a:cubicBezTo>
                  <a:cubicBezTo>
                    <a:pt x="10419" y="10375"/>
                    <a:pt x="14554" y="-134"/>
                    <a:pt x="14556" y="1"/>
                  </a:cubicBezTo>
                  <a:lnTo>
                    <a:pt x="0" y="386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104" name="Shape 258"/>
            <p:cNvSpPr/>
            <p:nvPr/>
          </p:nvSpPr>
          <p:spPr>
            <a:xfrm rot="10800000">
              <a:off x="441987" y="2847912"/>
              <a:ext cx="2471707" cy="633948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5820 h 15820"/>
                <a:gd name="connsiteX1" fmla="*/ 21203 w 21842"/>
                <a:gd name="connsiteY1" fmla="*/ 9878 h 15820"/>
                <a:gd name="connsiteX2" fmla="*/ 0 w 21842"/>
                <a:gd name="connsiteY2" fmla="*/ 0 h 15820"/>
                <a:gd name="connsiteX0" fmla="*/ 21970 w 21970"/>
                <a:gd name="connsiteY0" fmla="*/ 6535 h 6535"/>
                <a:gd name="connsiteX1" fmla="*/ 21331 w 21970"/>
                <a:gd name="connsiteY1" fmla="*/ 593 h 6535"/>
                <a:gd name="connsiteX2" fmla="*/ 0 w 21970"/>
                <a:gd name="connsiteY2" fmla="*/ 0 h 6535"/>
                <a:gd name="connsiteX0" fmla="*/ 10000 w 10000"/>
                <a:gd name="connsiteY0" fmla="*/ 9093 h 9093"/>
                <a:gd name="connsiteX1" fmla="*/ 9709 w 10000"/>
                <a:gd name="connsiteY1" fmla="*/ 0 h 9093"/>
                <a:gd name="connsiteX2" fmla="*/ 0 w 10000"/>
                <a:gd name="connsiteY2" fmla="*/ 869 h 9093"/>
                <a:gd name="connsiteX0" fmla="*/ 9418 w 9793"/>
                <a:gd name="connsiteY0" fmla="*/ 3 h 27647"/>
                <a:gd name="connsiteX1" fmla="*/ 9709 w 9793"/>
                <a:gd name="connsiteY1" fmla="*/ 26135 h 27647"/>
                <a:gd name="connsiteX2" fmla="*/ 0 w 9793"/>
                <a:gd name="connsiteY2" fmla="*/ 27091 h 27647"/>
                <a:gd name="connsiteX0" fmla="*/ 7330 w 7713"/>
                <a:gd name="connsiteY0" fmla="*/ 1 h 10000"/>
                <a:gd name="connsiteX1" fmla="*/ 7627 w 7713"/>
                <a:gd name="connsiteY1" fmla="*/ 9453 h 10000"/>
                <a:gd name="connsiteX2" fmla="*/ 0 w 7713"/>
                <a:gd name="connsiteY2" fmla="*/ 926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79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269 h 10000"/>
                <a:gd name="connsiteX0" fmla="*/ 9542 w 9983"/>
                <a:gd name="connsiteY0" fmla="*/ 1 h 9453"/>
                <a:gd name="connsiteX1" fmla="*/ 9927 w 9983"/>
                <a:gd name="connsiteY1" fmla="*/ 9453 h 9453"/>
                <a:gd name="connsiteX2" fmla="*/ 0 w 9983"/>
                <a:gd name="connsiteY2" fmla="*/ 9269 h 9453"/>
                <a:gd name="connsiteX0" fmla="*/ 9558 w 9944"/>
                <a:gd name="connsiteY0" fmla="*/ 1 h 10000"/>
                <a:gd name="connsiteX1" fmla="*/ 9944 w 9944"/>
                <a:gd name="connsiteY1" fmla="*/ 10000 h 10000"/>
                <a:gd name="connsiteX2" fmla="*/ 0 w 9944"/>
                <a:gd name="connsiteY2" fmla="*/ 9805 h 10000"/>
                <a:gd name="connsiteX0" fmla="*/ 9612 w 13237"/>
                <a:gd name="connsiteY0" fmla="*/ 1 h 10000"/>
                <a:gd name="connsiteX1" fmla="*/ 13237 w 13237"/>
                <a:gd name="connsiteY1" fmla="*/ 10000 h 10000"/>
                <a:gd name="connsiteX2" fmla="*/ 0 w 13237"/>
                <a:gd name="connsiteY2" fmla="*/ 9805 h 10000"/>
                <a:gd name="connsiteX0" fmla="*/ 6752 w 10377"/>
                <a:gd name="connsiteY0" fmla="*/ 1 h 10000"/>
                <a:gd name="connsiteX1" fmla="*/ 10377 w 10377"/>
                <a:gd name="connsiteY1" fmla="*/ 10000 h 10000"/>
                <a:gd name="connsiteX2" fmla="*/ 0 w 10377"/>
                <a:gd name="connsiteY2" fmla="*/ 9992 h 10000"/>
                <a:gd name="connsiteX0" fmla="*/ 8013 w 10377"/>
                <a:gd name="connsiteY0" fmla="*/ 1 h 10705"/>
                <a:gd name="connsiteX1" fmla="*/ 10377 w 10377"/>
                <a:gd name="connsiteY1" fmla="*/ 10705 h 10705"/>
                <a:gd name="connsiteX2" fmla="*/ 0 w 10377"/>
                <a:gd name="connsiteY2" fmla="*/ 10697 h 10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377" h="10705" extrusionOk="0">
                  <a:moveTo>
                    <a:pt x="8013" y="1"/>
                  </a:moveTo>
                  <a:cubicBezTo>
                    <a:pt x="8000" y="-153"/>
                    <a:pt x="10353" y="10487"/>
                    <a:pt x="10377" y="10705"/>
                  </a:cubicBezTo>
                  <a:lnTo>
                    <a:pt x="0" y="10697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>
                <a:latin typeface="Trebuchet MS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64904" y="4081014"/>
              <a:ext cx="639852" cy="42683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r>
                <a:rPr lang="uk-UA" sz="28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458</a:t>
              </a:r>
              <a:endPara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11" name="Shape 255"/>
            <p:cNvSpPr/>
            <p:nvPr/>
          </p:nvSpPr>
          <p:spPr>
            <a:xfrm>
              <a:off x="1284830" y="5371369"/>
              <a:ext cx="1883275" cy="20980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2400" smtClean="0">
                  <a:solidFill>
                    <a:srgbClr val="C00000"/>
                  </a:solidFill>
                  <a:latin typeface="Trebuchet MS" pitchFamily="34" charset="0"/>
                </a:rPr>
                <a:t>355 </a:t>
              </a:r>
              <a:r>
                <a:rPr lang="uk-UA" sz="2400" smtClean="0">
                  <a:solidFill>
                    <a:srgbClr val="C00000"/>
                  </a:solidFill>
                  <a:latin typeface="Trebuchet MS" pitchFamily="34" charset="0"/>
                </a:rPr>
                <a:t>(</a:t>
              </a:r>
              <a:r>
                <a:rPr lang="en-US" sz="2400" smtClean="0">
                  <a:solidFill>
                    <a:srgbClr val="C00000"/>
                  </a:solidFill>
                  <a:latin typeface="Trebuchet MS" pitchFamily="34" charset="0"/>
                </a:rPr>
                <a:t>7</a:t>
              </a:r>
              <a:r>
                <a:rPr lang="uk-UA" sz="2400" smtClean="0">
                  <a:solidFill>
                    <a:srgbClr val="C00000"/>
                  </a:solidFill>
                  <a:latin typeface="Trebuchet MS" pitchFamily="34" charset="0"/>
                </a:rPr>
                <a:t>7,51%)</a:t>
              </a:r>
              <a:endParaRPr sz="2400" dirty="0">
                <a:solidFill>
                  <a:srgbClr val="C00000"/>
                </a:solidFill>
                <a:latin typeface="Trebuchet MS" pitchFamily="34" charset="0"/>
              </a:endParaRPr>
            </a:p>
          </p:txBody>
        </p:sp>
        <p:sp>
          <p:nvSpPr>
            <p:cNvPr id="228" name="Прямоугольник 227"/>
            <p:cNvSpPr/>
            <p:nvPr/>
          </p:nvSpPr>
          <p:spPr>
            <a:xfrm>
              <a:off x="721761" y="2880545"/>
              <a:ext cx="2564235" cy="43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dirty="0" err="1">
                  <a:solidFill>
                    <a:schemeClr val="accent1"/>
                  </a:solidFill>
                  <a:latin typeface="Trebuchet MS" pitchFamily="34" charset="0"/>
                </a:rPr>
                <a:t>Рішення</a:t>
              </a:r>
              <a:r>
                <a:rPr lang="ru-RU" sz="1400" b="1" dirty="0">
                  <a:solidFill>
                    <a:schemeClr val="accent1"/>
                  </a:solidFill>
                  <a:latin typeface="Trebuchet MS" pitchFamily="34" charset="0"/>
                </a:rPr>
                <a:t>  </a:t>
              </a:r>
              <a:r>
                <a:rPr lang="ru-RU" sz="1400" b="1" dirty="0" err="1">
                  <a:solidFill>
                    <a:schemeClr val="accent1"/>
                  </a:solidFill>
                  <a:latin typeface="Trebuchet MS" pitchFamily="34" charset="0"/>
                </a:rPr>
                <a:t>сесії</a:t>
              </a:r>
              <a:r>
                <a:rPr lang="ru-RU" sz="1400" b="1" dirty="0">
                  <a:solidFill>
                    <a:schemeClr val="accent1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chemeClr val="accent1"/>
                  </a:solidFill>
                  <a:latin typeface="Trebuchet MS" pitchFamily="34" charset="0"/>
                </a:rPr>
                <a:t>підготовлені</a:t>
              </a:r>
              <a:r>
                <a:rPr lang="ru-RU" sz="1400" b="1" dirty="0">
                  <a:solidFill>
                    <a:schemeClr val="accent1"/>
                  </a:solidFill>
                  <a:latin typeface="Trebuchet MS" pitchFamily="34" charset="0"/>
                </a:rPr>
                <a:t> </a:t>
              </a:r>
              <a:r>
                <a:rPr lang="ru-RU" sz="1400" b="1" dirty="0" smtClean="0">
                  <a:solidFill>
                    <a:schemeClr val="accent1"/>
                  </a:solidFill>
                  <a:latin typeface="Trebuchet MS" panose="020B0603020202020204" pitchFamily="34" charset="0"/>
                </a:rPr>
                <a:t>департаментом</a:t>
              </a:r>
              <a:endParaRPr lang="ru-RU" sz="1400" b="1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229" name="Прямоугольник 228"/>
            <p:cNvSpPr/>
            <p:nvPr/>
          </p:nvSpPr>
          <p:spPr>
            <a:xfrm>
              <a:off x="627787" y="5647363"/>
              <a:ext cx="2658209" cy="439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b="1" dirty="0" smtClean="0">
                  <a:solidFill>
                    <a:schemeClr val="accent1"/>
                  </a:solidFill>
                  <a:latin typeface="Trebuchet MS" pitchFamily="34" charset="0"/>
                </a:rPr>
                <a:t>Рішення  сесії підготовлені іншими структурними підрозділами ВМР</a:t>
              </a:r>
              <a:endParaRPr lang="uk-UA" sz="1400" b="1" dirty="0">
                <a:solidFill>
                  <a:schemeClr val="accent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91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>
                <a:solidFill>
                  <a:srgbClr val="00B050"/>
                </a:solidFill>
                <a:latin typeface="Trebuchet MS" pitchFamily="34" charset="0"/>
              </a:rPr>
              <a:t>Основні підсумки за 2018 рік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14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8" name="Прямоугольник 117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115" name="Скругленный прямоугольник 114"/>
          <p:cNvSpPr>
            <a:spLocks/>
          </p:cNvSpPr>
          <p:nvPr/>
        </p:nvSpPr>
        <p:spPr>
          <a:xfrm>
            <a:off x="85726" y="659093"/>
            <a:ext cx="11991974" cy="6103658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250454" y="659092"/>
            <a:ext cx="7555379" cy="5971083"/>
            <a:chOff x="4250454" y="659092"/>
            <a:chExt cx="7555379" cy="5971083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250454" y="659092"/>
              <a:ext cx="7555379" cy="5971083"/>
              <a:chOff x="4250454" y="659092"/>
              <a:chExt cx="7555379" cy="5971083"/>
            </a:xfrm>
          </p:grpSpPr>
          <p:sp>
            <p:nvSpPr>
              <p:cNvPr id="82" name="Shape 245"/>
              <p:cNvSpPr/>
              <p:nvPr/>
            </p:nvSpPr>
            <p:spPr>
              <a:xfrm>
                <a:off x="9481490" y="1672918"/>
                <a:ext cx="147600" cy="1548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92" name="Shape 245"/>
              <p:cNvSpPr/>
              <p:nvPr/>
            </p:nvSpPr>
            <p:spPr>
              <a:xfrm>
                <a:off x="9487111" y="2112243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97" name="Shape 245"/>
              <p:cNvSpPr/>
              <p:nvPr/>
            </p:nvSpPr>
            <p:spPr>
              <a:xfrm>
                <a:off x="9500938" y="2369454"/>
                <a:ext cx="138801" cy="11521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98" name="Shape 245"/>
              <p:cNvSpPr/>
              <p:nvPr/>
            </p:nvSpPr>
            <p:spPr>
              <a:xfrm>
                <a:off x="7920681" y="2592094"/>
                <a:ext cx="183989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00" name="Shape 245"/>
              <p:cNvSpPr/>
              <p:nvPr/>
            </p:nvSpPr>
            <p:spPr>
              <a:xfrm>
                <a:off x="8168827" y="3505070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03" name="Shape 245"/>
              <p:cNvSpPr/>
              <p:nvPr/>
            </p:nvSpPr>
            <p:spPr>
              <a:xfrm>
                <a:off x="10166834" y="3986621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06" name="Shape 245"/>
              <p:cNvSpPr/>
              <p:nvPr/>
            </p:nvSpPr>
            <p:spPr>
              <a:xfrm>
                <a:off x="10358118" y="3315550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07" name="Shape 245"/>
              <p:cNvSpPr/>
              <p:nvPr/>
            </p:nvSpPr>
            <p:spPr>
              <a:xfrm>
                <a:off x="10119215" y="2817105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09" name="Shape 245"/>
              <p:cNvSpPr/>
              <p:nvPr/>
            </p:nvSpPr>
            <p:spPr>
              <a:xfrm>
                <a:off x="9748486" y="2666356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10" name="Shape 245"/>
              <p:cNvSpPr/>
              <p:nvPr/>
            </p:nvSpPr>
            <p:spPr>
              <a:xfrm>
                <a:off x="9495868" y="2574580"/>
                <a:ext cx="147600" cy="1476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12" name="Shape 245"/>
              <p:cNvSpPr/>
              <p:nvPr/>
            </p:nvSpPr>
            <p:spPr>
              <a:xfrm>
                <a:off x="9519429" y="1885201"/>
                <a:ext cx="93249" cy="101373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83" name="Shape 262"/>
              <p:cNvSpPr/>
              <p:nvPr/>
            </p:nvSpPr>
            <p:spPr>
              <a:xfrm>
                <a:off x="5349899" y="5399351"/>
                <a:ext cx="3146852" cy="397350"/>
              </a:xfrm>
              <a:prstGeom prst="roundRect">
                <a:avLst>
                  <a:gd name="adj" fmla="val 50000"/>
                </a:avLst>
              </a:prstGeom>
              <a:noFill/>
              <a:ln w="381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600">
                  <a:latin typeface="Trebuchet MS" pitchFamily="34" charset="0"/>
                </a:endParaRPr>
              </a:p>
            </p:txBody>
          </p:sp>
          <p:sp>
            <p:nvSpPr>
              <p:cNvPr id="84" name="Shape 263"/>
              <p:cNvSpPr/>
              <p:nvPr/>
            </p:nvSpPr>
            <p:spPr>
              <a:xfrm>
                <a:off x="6547860" y="5487120"/>
                <a:ext cx="2232361" cy="215232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>
                <a:lvl1pPr algn="ctr">
                  <a:defRPr sz="1800" cap="all" spc="360">
                    <a:solidFill>
                      <a:srgbClr val="393941"/>
                    </a:solidFill>
                    <a:latin typeface="+mn-lt"/>
                    <a:ea typeface="+mn-ea"/>
                    <a:cs typeface="+mn-cs"/>
                    <a:sym typeface="Montserrat-Regular"/>
                  </a:defRPr>
                </a:lvl1pPr>
              </a:lstStyle>
              <a:p>
                <a:pPr lvl="0"/>
                <a:endParaRPr lang="ru-RU" sz="800">
                  <a:solidFill>
                    <a:srgbClr val="00000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5" name="Shape 255"/>
              <p:cNvSpPr/>
              <p:nvPr/>
            </p:nvSpPr>
            <p:spPr>
              <a:xfrm>
                <a:off x="7490584" y="1112436"/>
                <a:ext cx="330541" cy="23665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8100" tIns="38100" rIns="38100" bIns="38100">
                <a:noAutofit/>
              </a:bodyPr>
              <a:lstStyle>
                <a:lvl1pPr algn="l">
                  <a:lnSpc>
                    <a:spcPct val="80000"/>
                  </a:lnSpc>
                  <a:defRPr sz="45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lang="en-US" sz="1600" dirty="0" smtClean="0">
                    <a:solidFill>
                      <a:schemeClr val="accent1"/>
                    </a:solidFill>
                    <a:latin typeface="Trebuchet MS" pitchFamily="34" charset="0"/>
                  </a:rPr>
                  <a:t>26</a:t>
                </a:r>
                <a:endParaRPr sz="1600" dirty="0">
                  <a:solidFill>
                    <a:schemeClr val="accent1"/>
                  </a:solidFill>
                  <a:latin typeface="Trebuchet MS" pitchFamily="34" charset="0"/>
                </a:endParaRPr>
              </a:p>
            </p:txBody>
          </p:sp>
          <p:graphicFrame>
            <p:nvGraphicFramePr>
              <p:cNvPr id="50" name="Chart 236"/>
              <p:cNvGraphicFramePr/>
              <p:nvPr>
                <p:extLst>
                  <p:ext uri="{D42A27DB-BD31-4B8C-83A1-F6EECF244321}">
                    <p14:modId xmlns:p14="http://schemas.microsoft.com/office/powerpoint/2010/main" val="1486152012"/>
                  </p:ext>
                </p:extLst>
              </p:nvPr>
            </p:nvGraphicFramePr>
            <p:xfrm>
              <a:off x="7727004" y="1444580"/>
              <a:ext cx="3618000" cy="3402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49" name="Chart 236"/>
              <p:cNvGraphicFramePr/>
              <p:nvPr>
                <p:extLst>
                  <p:ext uri="{D42A27DB-BD31-4B8C-83A1-F6EECF244321}">
                    <p14:modId xmlns:p14="http://schemas.microsoft.com/office/powerpoint/2010/main" val="289784075"/>
                  </p:ext>
                </p:extLst>
              </p:nvPr>
            </p:nvGraphicFramePr>
            <p:xfrm>
              <a:off x="8077156" y="1365379"/>
              <a:ext cx="2931880" cy="3537634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  <p:grpSp>
            <p:nvGrpSpPr>
              <p:cNvPr id="235" name="Group 235"/>
              <p:cNvGrpSpPr/>
              <p:nvPr/>
            </p:nvGrpSpPr>
            <p:grpSpPr>
              <a:xfrm>
                <a:off x="8300514" y="1821123"/>
                <a:ext cx="2502841" cy="2599869"/>
                <a:chOff x="169971" y="169971"/>
                <a:chExt cx="8900354" cy="8900354"/>
              </a:xfrm>
            </p:grpSpPr>
            <p:graphicFrame>
              <p:nvGraphicFramePr>
                <p:cNvPr id="233" name="Chart 233"/>
                <p:cNvGraphicFramePr/>
                <p:nvPr>
                  <p:extLst>
                    <p:ext uri="{D42A27DB-BD31-4B8C-83A1-F6EECF244321}">
                      <p14:modId xmlns:p14="http://schemas.microsoft.com/office/powerpoint/2010/main" val="3684679337"/>
                    </p:ext>
                  </p:extLst>
                </p:nvPr>
              </p:nvGraphicFramePr>
              <p:xfrm>
                <a:off x="169971" y="169971"/>
                <a:ext cx="8900356" cy="890035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7"/>
                </a:graphicData>
              </a:graphic>
            </p:graphicFrame>
            <p:sp>
              <p:nvSpPr>
                <p:cNvPr id="234" name="Shape 234"/>
                <p:cNvSpPr/>
                <p:nvPr/>
              </p:nvSpPr>
              <p:spPr>
                <a:xfrm>
                  <a:off x="820244" y="820244"/>
                  <a:ext cx="7599810" cy="7599810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38" name="Group 238"/>
              <p:cNvGrpSpPr/>
              <p:nvPr/>
            </p:nvGrpSpPr>
            <p:grpSpPr>
              <a:xfrm>
                <a:off x="8538806" y="2068653"/>
                <a:ext cx="2026256" cy="2104807"/>
                <a:chOff x="0" y="0"/>
                <a:chExt cx="7205568" cy="7205568"/>
              </a:xfrm>
            </p:grpSpPr>
            <p:graphicFrame>
              <p:nvGraphicFramePr>
                <p:cNvPr id="236" name="Chart 236"/>
                <p:cNvGraphicFramePr/>
                <p:nvPr>
                  <p:extLst>
                    <p:ext uri="{D42A27DB-BD31-4B8C-83A1-F6EECF244321}">
                      <p14:modId xmlns:p14="http://schemas.microsoft.com/office/powerpoint/2010/main" val="3555285074"/>
                    </p:ext>
                  </p:extLst>
                </p:nvPr>
              </p:nvGraphicFramePr>
              <p:xfrm>
                <a:off x="0" y="0"/>
                <a:ext cx="7205569" cy="7205569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8"/>
                </a:graphicData>
              </a:graphic>
            </p:graphicFrame>
            <p:sp>
              <p:nvSpPr>
                <p:cNvPr id="237" name="Shape 237"/>
                <p:cNvSpPr/>
                <p:nvPr/>
              </p:nvSpPr>
              <p:spPr>
                <a:xfrm>
                  <a:off x="639625" y="639625"/>
                  <a:ext cx="5926319" cy="5926319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41" name="Group 241"/>
              <p:cNvGrpSpPr/>
              <p:nvPr/>
            </p:nvGrpSpPr>
            <p:grpSpPr>
              <a:xfrm>
                <a:off x="8780224" y="2319430"/>
                <a:ext cx="1543422" cy="1603256"/>
                <a:chOff x="0" y="0"/>
                <a:chExt cx="5488564" cy="5488564"/>
              </a:xfrm>
            </p:grpSpPr>
            <p:graphicFrame>
              <p:nvGraphicFramePr>
                <p:cNvPr id="239" name="Chart 239"/>
                <p:cNvGraphicFramePr/>
                <p:nvPr>
                  <p:extLst>
                    <p:ext uri="{D42A27DB-BD31-4B8C-83A1-F6EECF244321}">
                      <p14:modId xmlns:p14="http://schemas.microsoft.com/office/powerpoint/2010/main" val="2589587454"/>
                    </p:ext>
                  </p:extLst>
                </p:nvPr>
              </p:nvGraphicFramePr>
              <p:xfrm>
                <a:off x="0" y="0"/>
                <a:ext cx="5488565" cy="5488565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9"/>
                </a:graphicData>
              </a:graphic>
            </p:graphicFrame>
            <p:sp>
              <p:nvSpPr>
                <p:cNvPr id="240" name="Shape 240"/>
                <p:cNvSpPr/>
                <p:nvPr/>
              </p:nvSpPr>
              <p:spPr>
                <a:xfrm>
                  <a:off x="598422" y="598422"/>
                  <a:ext cx="4291721" cy="4291721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Trebuchet MS" pitchFamily="34" charset="0"/>
                  </a:endParaRPr>
                </a:p>
              </p:txBody>
            </p:sp>
          </p:grpSp>
          <p:grpSp>
            <p:nvGrpSpPr>
              <p:cNvPr id="244" name="Group 244"/>
              <p:cNvGrpSpPr/>
              <p:nvPr/>
            </p:nvGrpSpPr>
            <p:grpSpPr>
              <a:xfrm>
                <a:off x="9007624" y="2555646"/>
                <a:ext cx="1088621" cy="1130824"/>
                <a:chOff x="0" y="0"/>
                <a:chExt cx="3871246" cy="3871246"/>
              </a:xfrm>
            </p:grpSpPr>
            <p:graphicFrame>
              <p:nvGraphicFramePr>
                <p:cNvPr id="242" name="Chart 242"/>
                <p:cNvGraphicFramePr/>
                <p:nvPr>
                  <p:extLst>
                    <p:ext uri="{D42A27DB-BD31-4B8C-83A1-F6EECF244321}">
                      <p14:modId xmlns:p14="http://schemas.microsoft.com/office/powerpoint/2010/main" val="4209307379"/>
                    </p:ext>
                  </p:extLst>
                </p:nvPr>
              </p:nvGraphicFramePr>
              <p:xfrm>
                <a:off x="0" y="0"/>
                <a:ext cx="3871246" cy="3871246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10"/>
                </a:graphicData>
              </a:graphic>
            </p:graphicFrame>
            <p:sp>
              <p:nvSpPr>
                <p:cNvPr id="243" name="Shape 243"/>
                <p:cNvSpPr/>
                <p:nvPr/>
              </p:nvSpPr>
              <p:spPr>
                <a:xfrm>
                  <a:off x="551743" y="551744"/>
                  <a:ext cx="2767759" cy="2767759"/>
                </a:xfrm>
                <a:prstGeom prst="ellipse">
                  <a:avLst/>
                </a:prstGeom>
                <a:solidFill>
                  <a:srgbClr val="F4F5F7"/>
                </a:solidFill>
                <a:ln w="3175" cap="flat">
                  <a:noFill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>
                    <a:latin typeface="Trebuchet MS" pitchFamily="34" charset="0"/>
                  </a:endParaRPr>
                </a:p>
              </p:txBody>
            </p:sp>
          </p:grpSp>
          <p:sp>
            <p:nvSpPr>
              <p:cNvPr id="56" name="Shape 245"/>
              <p:cNvSpPr/>
              <p:nvPr/>
            </p:nvSpPr>
            <p:spPr>
              <a:xfrm>
                <a:off x="9466697" y="1468436"/>
                <a:ext cx="147600" cy="154800"/>
              </a:xfrm>
              <a:prstGeom prst="ellipse">
                <a:avLst/>
              </a:prstGeom>
              <a:solidFill>
                <a:srgbClr val="92D050"/>
              </a:solidFill>
              <a:ln w="3175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256" name="Shape 256"/>
              <p:cNvSpPr/>
              <p:nvPr/>
            </p:nvSpPr>
            <p:spPr>
              <a:xfrm>
                <a:off x="6125185" y="2163631"/>
                <a:ext cx="3035590" cy="3937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3625" y="0"/>
                    </a:ln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92D050"/>
                </a:solidFill>
                <a:prstDash val="sysDot"/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62" name="Shape 255"/>
              <p:cNvSpPr/>
              <p:nvPr/>
            </p:nvSpPr>
            <p:spPr>
              <a:xfrm>
                <a:off x="6874847" y="1900761"/>
                <a:ext cx="330541" cy="23665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8100" tIns="38100" rIns="38100" bIns="38100">
                <a:noAutofit/>
              </a:bodyPr>
              <a:lstStyle>
                <a:lvl1pPr algn="l">
                  <a:lnSpc>
                    <a:spcPct val="80000"/>
                  </a:lnSpc>
                  <a:defRPr sz="45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lang="en-US" sz="1600" smtClean="0">
                    <a:solidFill>
                      <a:srgbClr val="0070C0"/>
                    </a:solidFill>
                    <a:latin typeface="Trebuchet MS" pitchFamily="34" charset="0"/>
                  </a:rPr>
                  <a:t>72</a:t>
                </a:r>
                <a:endParaRPr sz="160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58" name="Shape 258"/>
              <p:cNvSpPr/>
              <p:nvPr/>
            </p:nvSpPr>
            <p:spPr>
              <a:xfrm>
                <a:off x="6000975" y="3183184"/>
                <a:ext cx="2594445" cy="264733"/>
              </a:xfrm>
              <a:custGeom>
                <a:avLst/>
                <a:gdLst>
                  <a:gd name="connsiteX0" fmla="*/ 21600 w 21600"/>
                  <a:gd name="connsiteY0" fmla="*/ 0 h 22167"/>
                  <a:gd name="connsiteX1" fmla="*/ 15134 w 21600"/>
                  <a:gd name="connsiteY1" fmla="*/ 22167 h 22167"/>
                  <a:gd name="connsiteX2" fmla="*/ 0 w 21600"/>
                  <a:gd name="connsiteY2" fmla="*/ 21600 h 22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0" h="22167" extrusionOk="0">
                    <a:moveTo>
                      <a:pt x="21600" y="0"/>
                    </a:moveTo>
                    <a:lnTo>
                      <a:pt x="15134" y="22167"/>
                    </a:lnTo>
                    <a:cubicBezTo>
                      <a:pt x="11297" y="22167"/>
                      <a:pt x="3837" y="21600"/>
                      <a:pt x="0" y="21600"/>
                    </a:cubicBezTo>
                  </a:path>
                </a:pathLst>
              </a:custGeom>
              <a:ln w="38100">
                <a:solidFill>
                  <a:srgbClr val="92D050"/>
                </a:solidFill>
                <a:prstDash val="sysDot"/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66" name="Shape 255"/>
              <p:cNvSpPr/>
              <p:nvPr/>
            </p:nvSpPr>
            <p:spPr>
              <a:xfrm>
                <a:off x="6651306" y="3180420"/>
                <a:ext cx="554082" cy="23665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8100" tIns="38100" rIns="38100" bIns="38100">
                <a:noAutofit/>
              </a:bodyPr>
              <a:lstStyle>
                <a:lvl1pPr algn="l">
                  <a:lnSpc>
                    <a:spcPct val="80000"/>
                  </a:lnSpc>
                  <a:defRPr sz="45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lang="en-US" sz="1600" smtClean="0">
                    <a:solidFill>
                      <a:srgbClr val="0070C0"/>
                    </a:solidFill>
                    <a:latin typeface="Trebuchet MS" pitchFamily="34" charset="0"/>
                  </a:rPr>
                  <a:t>278</a:t>
                </a:r>
                <a:endParaRPr sz="160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70" name="Shape 258"/>
              <p:cNvSpPr/>
              <p:nvPr/>
            </p:nvSpPr>
            <p:spPr>
              <a:xfrm>
                <a:off x="6431010" y="4102060"/>
                <a:ext cx="2390512" cy="257963"/>
              </a:xfrm>
              <a:custGeom>
                <a:avLst/>
                <a:gdLst>
                  <a:gd name="connsiteX0" fmla="*/ 21600 w 21600"/>
                  <a:gd name="connsiteY0" fmla="*/ 0 h 21600"/>
                  <a:gd name="connsiteX1" fmla="*/ 16109 w 21600"/>
                  <a:gd name="connsiteY1" fmla="*/ 21033 h 21600"/>
                  <a:gd name="connsiteX2" fmla="*/ 0 w 21600"/>
                  <a:gd name="connsiteY2" fmla="*/ 21600 h 2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600" h="21600" extrusionOk="0">
                    <a:moveTo>
                      <a:pt x="21600" y="0"/>
                    </a:moveTo>
                    <a:lnTo>
                      <a:pt x="16109" y="21033"/>
                    </a:lnTo>
                    <a:cubicBezTo>
                      <a:pt x="12272" y="21033"/>
                      <a:pt x="3837" y="21600"/>
                      <a:pt x="0" y="21600"/>
                    </a:cubicBezTo>
                  </a:path>
                </a:pathLst>
              </a:custGeom>
              <a:ln w="38100">
                <a:solidFill>
                  <a:srgbClr val="92D050"/>
                </a:solidFill>
                <a:prstDash val="sysDot"/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71" name="Shape 255"/>
              <p:cNvSpPr/>
              <p:nvPr/>
            </p:nvSpPr>
            <p:spPr>
              <a:xfrm>
                <a:off x="6979400" y="4102060"/>
                <a:ext cx="511184" cy="236650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8100" tIns="38100" rIns="38100" bIns="38100">
                <a:noAutofit/>
              </a:bodyPr>
              <a:lstStyle>
                <a:lvl1pPr algn="l">
                  <a:lnSpc>
                    <a:spcPct val="80000"/>
                  </a:lnSpc>
                  <a:defRPr sz="45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lang="ru-RU" sz="1600" smtClean="0">
                    <a:solidFill>
                      <a:srgbClr val="0070C0"/>
                    </a:solidFill>
                    <a:latin typeface="Trebuchet MS" pitchFamily="34" charset="0"/>
                  </a:rPr>
                  <a:t>324</a:t>
                </a:r>
                <a:endParaRPr sz="1600" dirty="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0" name="Shape 258"/>
              <p:cNvSpPr/>
              <p:nvPr/>
            </p:nvSpPr>
            <p:spPr>
              <a:xfrm>
                <a:off x="6865102" y="4557677"/>
                <a:ext cx="2517785" cy="759029"/>
              </a:xfrm>
              <a:custGeom>
                <a:avLst/>
                <a:gdLst>
                  <a:gd name="connsiteX0" fmla="*/ 21600 w 21600"/>
                  <a:gd name="connsiteY0" fmla="*/ 0 h 21600"/>
                  <a:gd name="connsiteX1" fmla="*/ 16109 w 21600"/>
                  <a:gd name="connsiteY1" fmla="*/ 21033 h 21600"/>
                  <a:gd name="connsiteX2" fmla="*/ 0 w 21600"/>
                  <a:gd name="connsiteY2" fmla="*/ 21600 h 21600"/>
                  <a:gd name="connsiteX0" fmla="*/ 20632 w 20632"/>
                  <a:gd name="connsiteY0" fmla="*/ 0 h 34640"/>
                  <a:gd name="connsiteX1" fmla="*/ 16109 w 20632"/>
                  <a:gd name="connsiteY1" fmla="*/ 34073 h 34640"/>
                  <a:gd name="connsiteX2" fmla="*/ 0 w 20632"/>
                  <a:gd name="connsiteY2" fmla="*/ 34640 h 34640"/>
                  <a:gd name="connsiteX0" fmla="*/ 18998 w 18998"/>
                  <a:gd name="connsiteY0" fmla="*/ 0 h 63556"/>
                  <a:gd name="connsiteX1" fmla="*/ 16109 w 18998"/>
                  <a:gd name="connsiteY1" fmla="*/ 62989 h 63556"/>
                  <a:gd name="connsiteX2" fmla="*/ 0 w 18998"/>
                  <a:gd name="connsiteY2" fmla="*/ 63556 h 63556"/>
                  <a:gd name="connsiteX0" fmla="*/ 22750 w 22750"/>
                  <a:gd name="connsiteY0" fmla="*/ 0 h 63556"/>
                  <a:gd name="connsiteX1" fmla="*/ 19861 w 22750"/>
                  <a:gd name="connsiteY1" fmla="*/ 62989 h 63556"/>
                  <a:gd name="connsiteX2" fmla="*/ 0 w 22750"/>
                  <a:gd name="connsiteY2" fmla="*/ 63556 h 63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750" h="63556" extrusionOk="0">
                    <a:moveTo>
                      <a:pt x="22750" y="0"/>
                    </a:moveTo>
                    <a:lnTo>
                      <a:pt x="19861" y="62989"/>
                    </a:lnTo>
                    <a:cubicBezTo>
                      <a:pt x="16024" y="62989"/>
                      <a:pt x="3837" y="63556"/>
                      <a:pt x="0" y="63556"/>
                    </a:cubicBezTo>
                  </a:path>
                </a:pathLst>
              </a:custGeom>
              <a:ln w="38100">
                <a:solidFill>
                  <a:srgbClr val="92D050"/>
                </a:solidFill>
                <a:prstDash val="sysDot"/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81" name="Shape 255"/>
              <p:cNvSpPr/>
              <p:nvPr/>
            </p:nvSpPr>
            <p:spPr>
              <a:xfrm>
                <a:off x="7626266" y="5069394"/>
                <a:ext cx="701696" cy="233716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8100" tIns="38100" rIns="38100" bIns="38100">
                <a:noAutofit/>
              </a:bodyPr>
              <a:lstStyle>
                <a:lvl1pPr algn="l">
                  <a:lnSpc>
                    <a:spcPct val="80000"/>
                  </a:lnSpc>
                  <a:defRPr sz="45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lang="en-US" sz="1600" smtClean="0">
                    <a:solidFill>
                      <a:srgbClr val="0070C0"/>
                    </a:solidFill>
                    <a:latin typeface="Trebuchet MS" pitchFamily="34" charset="0"/>
                  </a:rPr>
                  <a:t>4048</a:t>
                </a:r>
                <a:endParaRPr sz="160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5" name="Shape 258"/>
              <p:cNvSpPr/>
              <p:nvPr/>
            </p:nvSpPr>
            <p:spPr>
              <a:xfrm rot="10800000">
                <a:off x="9822287" y="4780773"/>
                <a:ext cx="1630715" cy="537231"/>
              </a:xfrm>
              <a:custGeom>
                <a:avLst/>
                <a:gdLst>
                  <a:gd name="connsiteX0" fmla="*/ 21600 w 21600"/>
                  <a:gd name="connsiteY0" fmla="*/ 0 h 21600"/>
                  <a:gd name="connsiteX1" fmla="*/ 16109 w 21600"/>
                  <a:gd name="connsiteY1" fmla="*/ 21033 h 21600"/>
                  <a:gd name="connsiteX2" fmla="*/ 0 w 21600"/>
                  <a:gd name="connsiteY2" fmla="*/ 21600 h 21600"/>
                  <a:gd name="connsiteX0" fmla="*/ 20632 w 20632"/>
                  <a:gd name="connsiteY0" fmla="*/ 0 h 34640"/>
                  <a:gd name="connsiteX1" fmla="*/ 16109 w 20632"/>
                  <a:gd name="connsiteY1" fmla="*/ 34073 h 34640"/>
                  <a:gd name="connsiteX2" fmla="*/ 0 w 20632"/>
                  <a:gd name="connsiteY2" fmla="*/ 34640 h 34640"/>
                  <a:gd name="connsiteX0" fmla="*/ 18998 w 18998"/>
                  <a:gd name="connsiteY0" fmla="*/ 0 h 63556"/>
                  <a:gd name="connsiteX1" fmla="*/ 16109 w 18998"/>
                  <a:gd name="connsiteY1" fmla="*/ 62989 h 63556"/>
                  <a:gd name="connsiteX2" fmla="*/ 0 w 18998"/>
                  <a:gd name="connsiteY2" fmla="*/ 63556 h 63556"/>
                  <a:gd name="connsiteX0" fmla="*/ 22750 w 22750"/>
                  <a:gd name="connsiteY0" fmla="*/ 0 h 63556"/>
                  <a:gd name="connsiteX1" fmla="*/ 19861 w 22750"/>
                  <a:gd name="connsiteY1" fmla="*/ 62989 h 63556"/>
                  <a:gd name="connsiteX2" fmla="*/ 0 w 22750"/>
                  <a:gd name="connsiteY2" fmla="*/ 63556 h 63556"/>
                  <a:gd name="connsiteX0" fmla="*/ 21842 w 21842"/>
                  <a:gd name="connsiteY0" fmla="*/ 16387 h 16387"/>
                  <a:gd name="connsiteX1" fmla="*/ 19861 w 21842"/>
                  <a:gd name="connsiteY1" fmla="*/ 0 h 16387"/>
                  <a:gd name="connsiteX2" fmla="*/ 0 w 21842"/>
                  <a:gd name="connsiteY2" fmla="*/ 567 h 16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42" h="16387" extrusionOk="0">
                    <a:moveTo>
                      <a:pt x="21842" y="16387"/>
                    </a:moveTo>
                    <a:lnTo>
                      <a:pt x="19861" y="0"/>
                    </a:lnTo>
                    <a:cubicBezTo>
                      <a:pt x="16024" y="0"/>
                      <a:pt x="3837" y="567"/>
                      <a:pt x="0" y="567"/>
                    </a:cubicBezTo>
                  </a:path>
                </a:pathLst>
              </a:custGeom>
              <a:ln w="38100">
                <a:solidFill>
                  <a:srgbClr val="92D050"/>
                </a:solidFill>
                <a:prstDash val="sysDot"/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86" name="Shape 255"/>
              <p:cNvSpPr/>
              <p:nvPr/>
            </p:nvSpPr>
            <p:spPr>
              <a:xfrm>
                <a:off x="10518611" y="5069394"/>
                <a:ext cx="619046" cy="248612"/>
              </a:xfrm>
              <a:prstGeom prst="rect">
                <a:avLst/>
              </a:prstGeom>
              <a:ln w="3175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lIns="38100" tIns="38100" rIns="38100" bIns="38100">
                <a:noAutofit/>
              </a:bodyPr>
              <a:lstStyle>
                <a:lvl1pPr algn="l">
                  <a:lnSpc>
                    <a:spcPct val="80000"/>
                  </a:lnSpc>
                  <a:defRPr sz="4500" b="1">
                    <a:solidFill>
                      <a:srgbClr val="393941"/>
                    </a:solidFill>
                    <a:latin typeface="Montserrat-SemiBold"/>
                    <a:ea typeface="Montserrat-SemiBold"/>
                    <a:cs typeface="Montserrat-SemiBold"/>
                    <a:sym typeface="Montserrat-SemiBold"/>
                  </a:defRPr>
                </a:lvl1pPr>
              </a:lstStyle>
              <a:p>
                <a:r>
                  <a:rPr lang="en-US" sz="1600" dirty="0" smtClean="0">
                    <a:solidFill>
                      <a:srgbClr val="0070C0"/>
                    </a:solidFill>
                    <a:latin typeface="Trebuchet MS" pitchFamily="34" charset="0"/>
                  </a:rPr>
                  <a:t>5722</a:t>
                </a:r>
                <a:endParaRPr sz="1600" dirty="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grpSp>
            <p:nvGrpSpPr>
              <p:cNvPr id="87" name="Group 264"/>
              <p:cNvGrpSpPr/>
              <p:nvPr/>
            </p:nvGrpSpPr>
            <p:grpSpPr>
              <a:xfrm>
                <a:off x="8821523" y="5403584"/>
                <a:ext cx="2984310" cy="397350"/>
                <a:chOff x="-713927" y="143561"/>
                <a:chExt cx="3185662" cy="1098499"/>
              </a:xfrm>
            </p:grpSpPr>
            <p:sp>
              <p:nvSpPr>
                <p:cNvPr id="88" name="Shape 262"/>
                <p:cNvSpPr/>
                <p:nvPr/>
              </p:nvSpPr>
              <p:spPr>
                <a:xfrm>
                  <a:off x="-713927" y="143561"/>
                  <a:ext cx="3006637" cy="1098499"/>
                </a:xfrm>
                <a:prstGeom prst="roundRect">
                  <a:avLst>
                    <a:gd name="adj" fmla="val 50000"/>
                  </a:avLst>
                </a:prstGeom>
                <a:noFill/>
                <a:ln w="38100" cap="flat">
                  <a:solidFill>
                    <a:srgbClr val="92D050"/>
                  </a:solidFill>
                  <a:prstDash val="solid"/>
                  <a:miter lim="400000"/>
                </a:ln>
                <a:effectLst/>
              </p:spPr>
              <p:txBody>
                <a:bodyPr wrap="square" lIns="38100" tIns="38100" rIns="38100" bIns="38100" numCol="1" anchor="ctr">
                  <a:noAutofit/>
                </a:bodyPr>
                <a:lstStyle/>
                <a:p>
                  <a:pPr algn="ctr">
                    <a:defRPr sz="3000">
                      <a:solidFill>
                        <a:srgbClr val="FFFFFF"/>
                      </a:solidFill>
                      <a:latin typeface="Helvetica Light"/>
                      <a:ea typeface="Helvetica Light"/>
                      <a:cs typeface="Helvetica Light"/>
                      <a:sym typeface="Helvetica Light"/>
                    </a:defRPr>
                  </a:pPr>
                  <a:endParaRPr sz="600">
                    <a:latin typeface="Trebuchet MS" pitchFamily="34" charset="0"/>
                  </a:endParaRPr>
                </a:p>
              </p:txBody>
            </p:sp>
            <p:sp>
              <p:nvSpPr>
                <p:cNvPr id="89" name="Shape 263"/>
                <p:cNvSpPr/>
                <p:nvPr/>
              </p:nvSpPr>
              <p:spPr>
                <a:xfrm>
                  <a:off x="267129" y="143561"/>
                  <a:ext cx="2204606" cy="503478"/>
                </a:xfrm>
                <a:prstGeom prst="rect">
                  <a:avLst/>
                </a:prstGeom>
                <a:noFill/>
                <a:ln w="3175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38100" tIns="38100" rIns="38100" bIns="38100" numCol="1" anchor="ctr">
                  <a:spAutoFit/>
                </a:bodyPr>
                <a:lstStyle>
                  <a:lvl1pPr algn="ctr">
                    <a:defRPr sz="1800" cap="all" spc="360">
                      <a:solidFill>
                        <a:srgbClr val="393941"/>
                      </a:solidFill>
                      <a:latin typeface="+mn-lt"/>
                      <a:ea typeface="+mn-ea"/>
                      <a:cs typeface="+mn-cs"/>
                      <a:sym typeface="Montserrat-Regular"/>
                    </a:defRPr>
                  </a:lvl1pPr>
                </a:lstStyle>
                <a:p>
                  <a:endParaRPr lang="ru-RU" sz="600">
                    <a:latin typeface="Trebuchet MS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90" name="Shape 256"/>
              <p:cNvSpPr/>
              <p:nvPr/>
            </p:nvSpPr>
            <p:spPr>
              <a:xfrm>
                <a:off x="6602598" y="1342122"/>
                <a:ext cx="2822418" cy="1270974"/>
              </a:xfrm>
              <a:custGeom>
                <a:avLst/>
                <a:gdLst>
                  <a:gd name="connsiteX0" fmla="*/ 23635 w 23635"/>
                  <a:gd name="connsiteY0" fmla="*/ 53919 h 53919"/>
                  <a:gd name="connsiteX1" fmla="*/ 13625 w 23635"/>
                  <a:gd name="connsiteY1" fmla="*/ 0 h 53919"/>
                  <a:gd name="connsiteX2" fmla="*/ 0 w 23635"/>
                  <a:gd name="connsiteY2" fmla="*/ 0 h 53919"/>
                  <a:gd name="connsiteX0" fmla="*/ 23635 w 23635"/>
                  <a:gd name="connsiteY0" fmla="*/ 53919 h 53919"/>
                  <a:gd name="connsiteX1" fmla="*/ 16847 w 23635"/>
                  <a:gd name="connsiteY1" fmla="*/ 0 h 53919"/>
                  <a:gd name="connsiteX2" fmla="*/ 0 w 23635"/>
                  <a:gd name="connsiteY2" fmla="*/ 0 h 53919"/>
                  <a:gd name="connsiteX0" fmla="*/ 23824 w 23824"/>
                  <a:gd name="connsiteY0" fmla="*/ 69728 h 69728"/>
                  <a:gd name="connsiteX1" fmla="*/ 16847 w 23824"/>
                  <a:gd name="connsiteY1" fmla="*/ 0 h 69728"/>
                  <a:gd name="connsiteX2" fmla="*/ 0 w 23824"/>
                  <a:gd name="connsiteY2" fmla="*/ 0 h 69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3824" h="69728" extrusionOk="0">
                    <a:moveTo>
                      <a:pt x="23824" y="69728"/>
                    </a:moveTo>
                    <a:lnTo>
                      <a:pt x="16847" y="0"/>
                    </a:lnTo>
                    <a:lnTo>
                      <a:pt x="0" y="0"/>
                    </a:lnTo>
                  </a:path>
                </a:pathLst>
              </a:custGeom>
              <a:ln w="38100">
                <a:solidFill>
                  <a:srgbClr val="92D050"/>
                </a:solidFill>
                <a:prstDash val="sysDot"/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000000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>
                  <a:latin typeface="Trebuchet MS" pitchFamily="34" charset="0"/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349899" y="659092"/>
                <a:ext cx="621767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uk-UA" sz="2000" b="1" dirty="0" smtClean="0">
                    <a:solidFill>
                      <a:srgbClr val="0070C0"/>
                    </a:solidFill>
                    <a:latin typeface="Trebuchet MS" pitchFamily="34" charset="0"/>
                  </a:rPr>
                  <a:t>Опрацьовано резолюцій (карток) в </a:t>
                </a:r>
                <a:r>
                  <a:rPr lang="uk-UA" sz="2000" b="1" dirty="0" err="1" smtClean="0">
                    <a:solidFill>
                      <a:srgbClr val="0070C0"/>
                    </a:solidFill>
                    <a:latin typeface="Trebuchet MS" pitchFamily="34" charset="0"/>
                  </a:rPr>
                  <a:t>Docs</a:t>
                </a:r>
                <a:r>
                  <a:rPr lang="uk-UA" sz="2000" b="1" dirty="0" smtClean="0">
                    <a:solidFill>
                      <a:srgbClr val="0070C0"/>
                    </a:solidFill>
                    <a:latin typeface="Trebuchet MS" pitchFamily="34" charset="0"/>
                  </a:rPr>
                  <a:t> </a:t>
                </a:r>
                <a:r>
                  <a:rPr lang="uk-UA" sz="2000" b="1" dirty="0" err="1" smtClean="0">
                    <a:solidFill>
                      <a:srgbClr val="0070C0"/>
                    </a:solidFill>
                    <a:latin typeface="Trebuchet MS" pitchFamily="34" charset="0"/>
                  </a:rPr>
                  <a:t>Vision</a:t>
                </a:r>
                <a:r>
                  <a:rPr lang="uk-UA" sz="2000" b="1" dirty="0" smtClean="0">
                    <a:solidFill>
                      <a:srgbClr val="0070C0"/>
                    </a:solidFill>
                    <a:latin typeface="Trebuchet MS" pitchFamily="34" charset="0"/>
                  </a:rPr>
                  <a:t> </a:t>
                </a:r>
                <a:endParaRPr lang="uk-UA" sz="2000" b="1" dirty="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6" name="Shape 262"/>
              <p:cNvSpPr/>
              <p:nvPr/>
            </p:nvSpPr>
            <p:spPr>
              <a:xfrm>
                <a:off x="5349899" y="4410008"/>
                <a:ext cx="3146852" cy="397350"/>
              </a:xfrm>
              <a:prstGeom prst="roundRect">
                <a:avLst>
                  <a:gd name="adj" fmla="val 50000"/>
                </a:avLst>
              </a:prstGeom>
              <a:noFill/>
              <a:ln w="381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600">
                  <a:latin typeface="Trebuchet MS" pitchFamily="34" charset="0"/>
                </a:endParaRPr>
              </a:p>
            </p:txBody>
          </p:sp>
          <p:sp>
            <p:nvSpPr>
              <p:cNvPr id="222" name="Shape 262"/>
              <p:cNvSpPr/>
              <p:nvPr/>
            </p:nvSpPr>
            <p:spPr>
              <a:xfrm>
                <a:off x="4250454" y="3505070"/>
                <a:ext cx="3676715" cy="397350"/>
              </a:xfrm>
              <a:prstGeom prst="roundRect">
                <a:avLst>
                  <a:gd name="adj" fmla="val 50000"/>
                </a:avLst>
              </a:prstGeom>
              <a:noFill/>
              <a:ln w="381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600">
                  <a:latin typeface="Trebuchet MS" pitchFamily="34" charset="0"/>
                </a:endParaRPr>
              </a:p>
            </p:txBody>
          </p:sp>
          <p:sp>
            <p:nvSpPr>
              <p:cNvPr id="224" name="Shape 262"/>
              <p:cNvSpPr/>
              <p:nvPr/>
            </p:nvSpPr>
            <p:spPr>
              <a:xfrm>
                <a:off x="4250454" y="2240822"/>
                <a:ext cx="3740306" cy="397350"/>
              </a:xfrm>
              <a:prstGeom prst="roundRect">
                <a:avLst>
                  <a:gd name="adj" fmla="val 50000"/>
                </a:avLst>
              </a:prstGeom>
              <a:noFill/>
              <a:ln w="381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600">
                  <a:latin typeface="Trebuchet MS" pitchFamily="34" charset="0"/>
                </a:endParaRPr>
              </a:p>
            </p:txBody>
          </p:sp>
          <p:sp>
            <p:nvSpPr>
              <p:cNvPr id="226" name="Shape 262"/>
              <p:cNvSpPr/>
              <p:nvPr/>
            </p:nvSpPr>
            <p:spPr>
              <a:xfrm>
                <a:off x="5349898" y="1402419"/>
                <a:ext cx="3277808" cy="397350"/>
              </a:xfrm>
              <a:prstGeom prst="roundRect">
                <a:avLst>
                  <a:gd name="adj" fmla="val 50000"/>
                </a:avLst>
              </a:prstGeom>
              <a:noFill/>
              <a:ln w="381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600">
                  <a:latin typeface="Trebuchet MS" pitchFamily="34" charset="0"/>
                </a:endParaRPr>
              </a:p>
            </p:txBody>
          </p:sp>
          <p:sp>
            <p:nvSpPr>
              <p:cNvPr id="230" name="Shape 262"/>
              <p:cNvSpPr/>
              <p:nvPr/>
            </p:nvSpPr>
            <p:spPr>
              <a:xfrm>
                <a:off x="7234993" y="6158890"/>
                <a:ext cx="3402651" cy="397350"/>
              </a:xfrm>
              <a:prstGeom prst="roundRect">
                <a:avLst>
                  <a:gd name="adj" fmla="val 50000"/>
                </a:avLst>
              </a:prstGeom>
              <a:noFill/>
              <a:ln w="38100" cap="flat">
                <a:solidFill>
                  <a:srgbClr val="92D050"/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600">
                  <a:latin typeface="Trebuchet MS" pitchFamily="34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8503" y="5334099"/>
                <a:ext cx="259055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400" b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Звернення</a:t>
                </a:r>
                <a:r>
                  <a:rPr lang="en-US" sz="1400" b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 </a:t>
                </a:r>
                <a:r>
                  <a:rPr lang="ru-RU" sz="1400" b="1">
                    <a:solidFill>
                      <a:srgbClr val="0070C0"/>
                    </a:solidFill>
                    <a:latin typeface="Trebuchet MS" pitchFamily="34" charset="0"/>
                    <a:cs typeface="Times New Roman" pitchFamily="18" charset="0"/>
                  </a:rPr>
                  <a:t>громадян (в т.ч. «Гаряча лінія»)</a:t>
                </a: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5416064" y="5331054"/>
                <a:ext cx="306731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uk-UA" sz="14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Листи</a:t>
                </a:r>
                <a:r>
                  <a:rPr lang="en-US" sz="14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uk-UA" sz="14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підприємств</a:t>
                </a:r>
                <a:r>
                  <a:rPr lang="uk-UA" sz="14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,  організацій, установ</a:t>
                </a:r>
                <a:endParaRPr lang="ru-RU" sz="1400" dirty="0">
                  <a:solidFill>
                    <a:srgbClr val="0070C0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165" name="Прямоугольник 164"/>
              <p:cNvSpPr/>
              <p:nvPr/>
            </p:nvSpPr>
            <p:spPr>
              <a:xfrm>
                <a:off x="5516545" y="4384132"/>
                <a:ext cx="285072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200" b="1">
                    <a:solidFill>
                      <a:srgbClr val="0070C0"/>
                    </a:solidFill>
                    <a:latin typeface="Trebuchet MS" pitchFamily="34" charset="0"/>
                  </a:rPr>
                  <a:t>Підготовлено рішень міської ради та виконкому</a:t>
                </a:r>
              </a:p>
            </p:txBody>
          </p:sp>
          <p:sp>
            <p:nvSpPr>
              <p:cNvPr id="223" name="Прямоугольник 222"/>
              <p:cNvSpPr/>
              <p:nvPr/>
            </p:nvSpPr>
            <p:spPr>
              <a:xfrm>
                <a:off x="4340888" y="3485110"/>
                <a:ext cx="3586282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100" b="1">
                    <a:solidFill>
                      <a:srgbClr val="0070C0"/>
                    </a:solidFill>
                    <a:latin typeface="Trebuchet MS" pitchFamily="34" charset="0"/>
                  </a:rPr>
                  <a:t>Документи міської ради, виконавчого комітету, розпорядження, доручення міського голови</a:t>
                </a:r>
              </a:p>
            </p:txBody>
          </p:sp>
          <p:sp>
            <p:nvSpPr>
              <p:cNvPr id="225" name="Прямоугольник 224"/>
              <p:cNvSpPr/>
              <p:nvPr/>
            </p:nvSpPr>
            <p:spPr>
              <a:xfrm>
                <a:off x="4340889" y="2225402"/>
                <a:ext cx="359130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ru-RU" sz="1200" b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Документи органів державної </a:t>
                </a:r>
                <a:endParaRPr lang="en-US" sz="1200" b="1">
                  <a:solidFill>
                    <a:srgbClr val="0070C0"/>
                  </a:solidFill>
                  <a:latin typeface="Trebuchet MS" panose="020B0603020202020204" pitchFamily="34" charset="0"/>
                </a:endParaRPr>
              </a:p>
              <a:p>
                <a:pPr lvl="0" algn="ctr"/>
                <a:r>
                  <a:rPr lang="ru-RU" sz="1200" b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виконавчої влади</a:t>
                </a:r>
              </a:p>
            </p:txBody>
          </p:sp>
          <p:sp>
            <p:nvSpPr>
              <p:cNvPr id="227" name="Прямоугольник 226"/>
              <p:cNvSpPr/>
              <p:nvPr/>
            </p:nvSpPr>
            <p:spPr>
              <a:xfrm>
                <a:off x="5416064" y="1368735"/>
                <a:ext cx="322222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uk-UA" sz="1200" b="1" dirty="0" smtClean="0">
                    <a:solidFill>
                      <a:schemeClr val="accent1"/>
                    </a:solidFill>
                    <a:latin typeface="Trebuchet MS" pitchFamily="34" charset="0"/>
                  </a:rPr>
                  <a:t>Запити, звернення народних депутатів України та депутатів місцевих рад</a:t>
                </a:r>
                <a:endParaRPr lang="uk-UA" sz="1200" b="1" dirty="0">
                  <a:solidFill>
                    <a:schemeClr val="accent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31" name="Прямоугольник 230"/>
              <p:cNvSpPr/>
              <p:nvPr/>
            </p:nvSpPr>
            <p:spPr>
              <a:xfrm>
                <a:off x="7298198" y="6076177"/>
                <a:ext cx="326686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uk-UA" sz="1400" b="1">
                    <a:solidFill>
                      <a:srgbClr val="0070C0"/>
                    </a:solidFill>
                    <a:latin typeface="Trebuchet MS" pitchFamily="34" charset="0"/>
                  </a:rPr>
                  <a:t>Порушення терміну виконання - </a:t>
                </a:r>
                <a:r>
                  <a:rPr lang="uk-UA" sz="1600" b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відсутні</a:t>
                </a:r>
              </a:p>
            </p:txBody>
          </p:sp>
          <p:sp>
            <p:nvSpPr>
              <p:cNvPr id="117" name="Shape 290"/>
              <p:cNvSpPr>
                <a:spLocks noChangeAspect="1"/>
              </p:cNvSpPr>
              <p:nvPr/>
            </p:nvSpPr>
            <p:spPr>
              <a:xfrm>
                <a:off x="9206359" y="2764667"/>
                <a:ext cx="689727" cy="689688"/>
              </a:xfrm>
              <a:prstGeom prst="ellipse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lIns="38100" tIns="38100" rIns="38100" bIns="38100" anchor="ctr"/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 sz="1200">
                  <a:solidFill>
                    <a:srgbClr val="C00000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253" name="Shape 253"/>
            <p:cNvSpPr/>
            <p:nvPr/>
          </p:nvSpPr>
          <p:spPr>
            <a:xfrm>
              <a:off x="9111782" y="2978201"/>
              <a:ext cx="857430" cy="335769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ctr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19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104</a:t>
              </a:r>
              <a:r>
                <a:rPr lang="ru-RU" sz="19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70</a:t>
              </a:r>
              <a:endParaRPr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01595189"/>
              </p:ext>
            </p:extLst>
          </p:nvPr>
        </p:nvGraphicFramePr>
        <p:xfrm>
          <a:off x="244513" y="569182"/>
          <a:ext cx="4591853" cy="301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2" name="Диаграмма 111"/>
          <p:cNvGraphicFramePr/>
          <p:nvPr>
            <p:extLst>
              <p:ext uri="{D42A27DB-BD31-4B8C-83A1-F6EECF244321}">
                <p14:modId xmlns:p14="http://schemas.microsoft.com/office/powerpoint/2010/main" val="2916569500"/>
              </p:ext>
            </p:extLst>
          </p:nvPr>
        </p:nvGraphicFramePr>
        <p:xfrm>
          <a:off x="7823461" y="629064"/>
          <a:ext cx="4591853" cy="3017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54501" y="596383"/>
            <a:ext cx="3895462" cy="53860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096" tIns="38096" rIns="38096" bIns="38096" numCol="1" spcCol="38096" rtlCol="0" anchor="ctr">
            <a:spAutoFit/>
          </a:bodyPr>
          <a:lstStyle/>
          <a:p>
            <a:pPr algn="ctr" defTabSz="825409"/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договірних умовах використовуються</a:t>
            </a:r>
          </a:p>
          <a:p>
            <a:pPr algn="ctr" defTabSz="825409"/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493,65 </a:t>
            </a:r>
            <a:r>
              <a:rPr lang="ru-RU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 </a:t>
            </a:r>
            <a:r>
              <a:rPr lang="ru-RU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земель</a:t>
            </a:r>
          </a:p>
        </p:txBody>
      </p:sp>
      <p:sp>
        <p:nvSpPr>
          <p:cNvPr id="26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>
                <a:solidFill>
                  <a:srgbClr val="00B050"/>
                </a:solidFill>
                <a:latin typeface="Trebuchet MS" pitchFamily="34" charset="0"/>
              </a:rPr>
              <a:t>Основні підсумки за 2018 рік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28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4818" y="3542895"/>
            <a:ext cx="11757280" cy="2911706"/>
            <a:chOff x="194818" y="3542895"/>
            <a:chExt cx="11757280" cy="2911706"/>
          </a:xfrm>
        </p:grpSpPr>
        <p:sp>
          <p:nvSpPr>
            <p:cNvPr id="127" name="Shape 136"/>
            <p:cNvSpPr/>
            <p:nvPr/>
          </p:nvSpPr>
          <p:spPr>
            <a:xfrm>
              <a:off x="194818" y="3542896"/>
              <a:ext cx="3780640" cy="2911704"/>
            </a:xfrm>
            <a:prstGeom prst="rect">
              <a:avLst/>
            </a:prstGeom>
            <a:noFill/>
            <a:ln w="508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grpSp>
          <p:nvGrpSpPr>
            <p:cNvPr id="3" name="Группа 2"/>
            <p:cNvGrpSpPr/>
            <p:nvPr/>
          </p:nvGrpSpPr>
          <p:grpSpPr>
            <a:xfrm>
              <a:off x="4052419" y="3542897"/>
              <a:ext cx="3936262" cy="2911703"/>
              <a:chOff x="4337291" y="3623579"/>
              <a:chExt cx="3637071" cy="2903409"/>
            </a:xfrm>
          </p:grpSpPr>
          <p:sp>
            <p:nvSpPr>
              <p:cNvPr id="136" name="Shape 145"/>
              <p:cNvSpPr/>
              <p:nvPr/>
            </p:nvSpPr>
            <p:spPr>
              <a:xfrm>
                <a:off x="4337291" y="3623579"/>
                <a:ext cx="3637071" cy="2903409"/>
              </a:xfrm>
              <a:prstGeom prst="rect">
                <a:avLst/>
              </a:prstGeom>
              <a:noFill/>
              <a:ln w="50800" cap="flat">
                <a:solidFill>
                  <a:schemeClr val="accent1">
                    <a:lumMod val="40000"/>
                    <a:lumOff val="6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64480" y="3672188"/>
                <a:ext cx="540209" cy="524063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3" name="Group 142"/>
            <p:cNvGrpSpPr/>
            <p:nvPr/>
          </p:nvGrpSpPr>
          <p:grpSpPr>
            <a:xfrm>
              <a:off x="227159" y="3542895"/>
              <a:ext cx="11724939" cy="2911706"/>
              <a:chOff x="-12476380" y="0"/>
              <a:chExt cx="18662786" cy="8379643"/>
            </a:xfrm>
          </p:grpSpPr>
          <p:sp>
            <p:nvSpPr>
              <p:cNvPr id="24" name="Shape 135"/>
              <p:cNvSpPr/>
              <p:nvPr/>
            </p:nvSpPr>
            <p:spPr>
              <a:xfrm>
                <a:off x="-12476380" y="1652813"/>
                <a:ext cx="6055788" cy="6726830"/>
              </a:xfrm>
              <a:prstGeom prst="rect">
                <a:avLst/>
              </a:prstGeom>
              <a:noFill/>
              <a:ln w="3175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rmAutofit fontScale="92500" lnSpcReduction="10000"/>
              </a:bodyPr>
              <a:lstStyle>
                <a:lvl1pPr algn="ctr"/>
              </a:lstStyle>
              <a:p>
                <a:r>
                  <a:rPr lang="uk-UA" sz="1400" b="1" dirty="0" err="1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Проінвентаризовано</a:t>
                </a:r>
                <a:r>
                  <a:rPr lang="uk-UA" sz="1400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земель</a:t>
                </a:r>
                <a:r>
                  <a:rPr lang="ru-RU" sz="1400" b="1" dirty="0">
                    <a:solidFill>
                      <a:schemeClr val="accent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 </a:t>
                </a:r>
                <a:r>
                  <a:rPr lang="uk-UA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273,41</a:t>
                </a:r>
                <a:r>
                  <a:rPr lang="ru-RU" sz="1400" b="1" dirty="0" smtClean="0">
                    <a:solidFill>
                      <a:srgbClr val="C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га</a:t>
                </a:r>
                <a:r>
                  <a:rPr lang="ru-RU" sz="1400" b="1" dirty="0" smtClean="0">
                    <a:solidFill>
                      <a:schemeClr val="tx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rebuchet MS" panose="020B0603020202020204" pitchFamily="34" charset="0"/>
                  </a:rPr>
                  <a:t>, </a:t>
                </a:r>
                <a:r>
                  <a:rPr lang="ru-RU" sz="1400" b="1" dirty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з </a:t>
                </a:r>
                <a:r>
                  <a:rPr lang="ru-RU" sz="1400" b="1" dirty="0" err="1" smtClean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яких</a:t>
                </a:r>
                <a:r>
                  <a:rPr lang="ru-RU" sz="1400" b="1" dirty="0" smtClean="0">
                    <a:solidFill>
                      <a:schemeClr val="accent1"/>
                    </a:solidFill>
                    <a:latin typeface="Trebuchet MS" panose="020B0603020202020204" pitchFamily="34" charset="0"/>
                  </a:rPr>
                  <a:t>:</a:t>
                </a:r>
                <a:endParaRPr lang="en-US" sz="1400" b="1" dirty="0">
                  <a:solidFill>
                    <a:schemeClr val="accent1"/>
                  </a:solidFill>
                  <a:latin typeface="Trebuchet MS" panose="020B0603020202020204" pitchFamily="34" charset="0"/>
                </a:endParaRPr>
              </a:p>
              <a:p>
                <a:pPr marL="180975" indent="-180975" algn="l">
                  <a:buFont typeface="Wingdings" pitchFamily="2" charset="2"/>
                  <a:buChar char="Ø"/>
                </a:pPr>
                <a:r>
                  <a:rPr lang="en-US" sz="1300" b="1" dirty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10</a:t>
                </a:r>
                <a:r>
                  <a:rPr lang="en-US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2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,</a:t>
                </a:r>
                <a:r>
                  <a:rPr lang="en-US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62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міністерства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оборони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що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обліковуються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в ДЗК;</a:t>
                </a:r>
                <a:endParaRPr lang="en-US" sz="1300" b="1" dirty="0">
                  <a:solidFill>
                    <a:srgbClr val="0070C0"/>
                  </a:solidFill>
                  <a:latin typeface="Trebuchet MS" panose="020B0603020202020204" pitchFamily="34" charset="0"/>
                </a:endParaRPr>
              </a:p>
              <a:p>
                <a:pPr marL="180975" indent="-180975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88,3</a:t>
                </a:r>
                <a:r>
                  <a:rPr lang="en-US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3</a:t>
                </a:r>
                <a:r>
                  <a:rPr lang="ru-RU" sz="13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визначені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проектами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розподілу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територій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кварталів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  <a:endParaRPr lang="en-US" sz="1300" b="1" dirty="0" smtClean="0">
                  <a:solidFill>
                    <a:srgbClr val="0070C0"/>
                  </a:solidFill>
                  <a:latin typeface="Trebuchet MS" panose="020B0603020202020204" pitchFamily="34" charset="0"/>
                </a:endParaRP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23,56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-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житлової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забудови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28,44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-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громадської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забудови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22,06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-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промисловості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uk-UA" sz="13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2,06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га - </a:t>
                </a:r>
                <a:r>
                  <a:rPr lang="ru-RU" sz="1300" b="1" dirty="0" err="1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державної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власності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  <a:endParaRPr lang="en-US" sz="1300" b="1" dirty="0" smtClean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uk-UA" sz="1300" b="1" dirty="0" smtClean="0">
                    <a:solidFill>
                      <a:srgbClr val="00000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0,69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-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транспорту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  <a:endParaRPr lang="ru-RU" sz="1300" b="1" dirty="0" smtClean="0">
                  <a:solidFill>
                    <a:srgbClr val="000000"/>
                  </a:solidFill>
                  <a:latin typeface="Trebuchet MS" panose="020B0603020202020204" pitchFamily="34" charset="0"/>
                </a:endParaRP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uk-UA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5,44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га - </a:t>
                </a:r>
                <a:r>
                  <a:rPr lang="ru-RU" sz="1300" b="1" dirty="0" err="1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зміна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цільового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призначення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;</a:t>
                </a:r>
              </a:p>
              <a:p>
                <a:pPr marL="179388" indent="-171450" algn="l">
                  <a:buFont typeface="Wingdings" pitchFamily="2" charset="2"/>
                  <a:buChar char="Ø"/>
                </a:pPr>
                <a:r>
                  <a:rPr lang="en-US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uk-UA" sz="1300" b="1" dirty="0" smtClean="0">
                    <a:solidFill>
                      <a:schemeClr val="bg2">
                        <a:lumMod val="75000"/>
                      </a:schemeClr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 smtClean="0">
                    <a:solidFill>
                      <a:srgbClr val="C00000"/>
                    </a:solidFill>
                    <a:latin typeface="Trebuchet MS" panose="020B0603020202020204" pitchFamily="34" charset="0"/>
                  </a:rPr>
                  <a:t>0,21</a:t>
                </a:r>
                <a:r>
                  <a:rPr lang="ru-RU" sz="1300" b="1" dirty="0" smtClean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 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га –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землі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сільськогосподарського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		         </a:t>
                </a:r>
                <a:r>
                  <a:rPr lang="ru-RU" sz="1300" b="1" dirty="0" err="1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призначення</a:t>
                </a:r>
                <a:r>
                  <a:rPr lang="ru-RU" sz="1300" b="1" dirty="0">
                    <a:solidFill>
                      <a:srgbClr val="0070C0"/>
                    </a:solidFill>
                    <a:latin typeface="Trebuchet MS" panose="020B0603020202020204" pitchFamily="34" charset="0"/>
                  </a:rPr>
                  <a:t> </a:t>
                </a:r>
              </a:p>
            </p:txBody>
          </p:sp>
          <p:sp>
            <p:nvSpPr>
              <p:cNvPr id="25" name="Shape 136"/>
              <p:cNvSpPr/>
              <p:nvPr/>
            </p:nvSpPr>
            <p:spPr>
              <a:xfrm>
                <a:off x="0" y="0"/>
                <a:ext cx="6186406" cy="8379643"/>
              </a:xfrm>
              <a:prstGeom prst="rect">
                <a:avLst/>
              </a:prstGeom>
              <a:noFill/>
              <a:ln w="50800" cap="flat">
                <a:solidFill>
                  <a:schemeClr val="accent6">
                    <a:lumMod val="20000"/>
                    <a:lumOff val="80000"/>
                  </a:schemeClr>
                </a:solidFill>
                <a:prstDash val="solid"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:endParaRPr/>
              </a:p>
            </p:txBody>
          </p:sp>
          <p:sp>
            <p:nvSpPr>
              <p:cNvPr id="30" name="Shape 140"/>
              <p:cNvSpPr/>
              <p:nvPr/>
            </p:nvSpPr>
            <p:spPr>
              <a:xfrm>
                <a:off x="-10076618" y="265643"/>
                <a:ext cx="968297" cy="1387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46" y="13737"/>
                    </a:moveTo>
                    <a:lnTo>
                      <a:pt x="14163" y="0"/>
                    </a:lnTo>
                    <a:lnTo>
                      <a:pt x="7279" y="0"/>
                    </a:lnTo>
                    <a:lnTo>
                      <a:pt x="14163" y="13737"/>
                    </a:lnTo>
                    <a:lnTo>
                      <a:pt x="21046" y="13737"/>
                    </a:lnTo>
                    <a:close/>
                    <a:moveTo>
                      <a:pt x="8426" y="14822"/>
                    </a:moveTo>
                    <a:lnTo>
                      <a:pt x="4985" y="21600"/>
                    </a:lnTo>
                    <a:lnTo>
                      <a:pt x="18158" y="21600"/>
                    </a:lnTo>
                    <a:lnTo>
                      <a:pt x="21600" y="14822"/>
                    </a:lnTo>
                    <a:lnTo>
                      <a:pt x="8426" y="14822"/>
                    </a:lnTo>
                    <a:close/>
                    <a:moveTo>
                      <a:pt x="6488" y="1717"/>
                    </a:moveTo>
                    <a:lnTo>
                      <a:pt x="0" y="14822"/>
                    </a:lnTo>
                    <a:lnTo>
                      <a:pt x="3244" y="21600"/>
                    </a:lnTo>
                    <a:lnTo>
                      <a:pt x="9930" y="8495"/>
                    </a:lnTo>
                    <a:lnTo>
                      <a:pt x="6488" y="1717"/>
                    </a:lnTo>
                    <a:close/>
                  </a:path>
                </a:pathLst>
              </a:custGeom>
              <a:solidFill>
                <a:srgbClr val="F56C2E"/>
              </a:solidFill>
              <a:ln w="3175" cap="flat">
                <a:solidFill>
                  <a:schemeClr val="accent6">
                    <a:lumMod val="20000"/>
                    <a:lumOff val="80000"/>
                  </a:schemeClr>
                </a:solidFill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 defTabSz="914299">
                  <a:defRPr sz="1800">
                    <a:solidFill>
                      <a:srgbClr val="000000"/>
                    </a:solidFill>
                    <a:latin typeface="Roboto Regular"/>
                    <a:ea typeface="Roboto Regular"/>
                    <a:cs typeface="Roboto Regular"/>
                    <a:sym typeface="Roboto Regular"/>
                  </a:defRPr>
                </a:pPr>
                <a:endParaRPr/>
              </a:p>
            </p:txBody>
          </p:sp>
        </p:grpSp>
        <p:sp>
          <p:nvSpPr>
            <p:cNvPr id="31" name="Прямоугольник 30"/>
            <p:cNvSpPr/>
            <p:nvPr/>
          </p:nvSpPr>
          <p:spPr>
            <a:xfrm>
              <a:off x="8185801" y="4155992"/>
              <a:ext cx="3652762" cy="1015663"/>
            </a:xfrm>
            <a:prstGeom prst="rect">
              <a:avLst/>
            </a:prstGeom>
            <a:ln w="3175" cap="rnd">
              <a:noFill/>
              <a:rou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Протягом </a:t>
              </a:r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року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укладено (поновлено, внесено змін) </a:t>
              </a:r>
              <a:r>
                <a:rPr lang="uk-UA" sz="12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346</a:t>
              </a:r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договорів оренди (земельного сервітуту) на загальну площу земельних ділянок </a:t>
              </a:r>
              <a:r>
                <a:rPr lang="uk-UA" sz="12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96,70</a:t>
              </a:r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200" b="1" dirty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га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, сума річної орендної плати складає </a:t>
              </a:r>
              <a:r>
                <a:rPr lang="uk-UA" sz="12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42,44</a:t>
              </a:r>
              <a:r>
                <a:rPr lang="uk-UA" sz="1200" b="1" dirty="0" smtClean="0">
                  <a:solidFill>
                    <a:srgbClr val="FF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</a:t>
              </a:r>
              <a:r>
                <a:rPr lang="uk-UA" sz="1200" b="1" dirty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млн.грн.</a:t>
              </a:r>
              <a:endParaRPr lang="ru-RU" sz="1200" dirty="0">
                <a:solidFill>
                  <a:srgbClr val="0070C0"/>
                </a:solidFill>
              </a:endParaRPr>
            </a:p>
          </p:txBody>
        </p:sp>
        <p:sp>
          <p:nvSpPr>
            <p:cNvPr id="32" name="Oval 57">
              <a:extLst>
                <a:ext uri="{FF2B5EF4-FFF2-40B4-BE49-F238E27FC236}">
                  <a16:creationId xmlns:a16="http://schemas.microsoft.com/office/drawing/2014/main" id="{9458ABB4-13EC-4691-AC90-890C792569AA}"/>
                </a:ext>
              </a:extLst>
            </p:cNvPr>
            <p:cNvSpPr/>
            <p:nvPr/>
          </p:nvSpPr>
          <p:spPr>
            <a:xfrm>
              <a:off x="9775771" y="3591645"/>
              <a:ext cx="612000" cy="612000"/>
            </a:xfrm>
            <a:prstGeom prst="ellipse">
              <a:avLst/>
            </a:prstGeom>
            <a:blipFill>
              <a:blip r:embed="rId7"/>
              <a:stretch>
                <a:fillRect/>
              </a:stretch>
            </a:blipFill>
            <a:ln w="3175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0" tIns="45715" rIns="91430" bIns="45715" rtlCol="0" anchor="ctr"/>
            <a:lstStyle/>
            <a:p>
              <a:pPr algn="ctr"/>
              <a:endParaRPr lang="id-ID" sz="2400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175850" y="5274127"/>
              <a:ext cx="3776247" cy="1015663"/>
            </a:xfrm>
            <a:prstGeom prst="rect">
              <a:avLst/>
            </a:prstGeom>
            <a:ln w="3175" cap="rnd">
              <a:noFill/>
              <a:round/>
            </a:ln>
          </p:spPr>
          <p:txBody>
            <a:bodyPr wrap="square">
              <a:spAutoFit/>
            </a:bodyPr>
            <a:lstStyle/>
            <a:p>
              <a:r>
                <a:rPr lang="uk-UA" sz="12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Завершено 1 етап 1 модулю розгортання Системи управління проектами </a:t>
              </a:r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у департаменті. </a:t>
              </a:r>
            </a:p>
            <a:p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Відповідно до календарно-мережевого графіку створено </a:t>
              </a:r>
              <a:r>
                <a:rPr lang="uk-UA" sz="12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22</a:t>
              </a:r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базові плани проектів 1-ї черги та </a:t>
              </a:r>
              <a:r>
                <a:rPr lang="uk-UA" sz="1200" b="1" dirty="0" smtClean="0">
                  <a:solidFill>
                    <a:srgbClr val="C0000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7</a:t>
              </a:r>
              <a:r>
                <a:rPr lang="uk-UA" sz="1200" b="1" dirty="0" smtClean="0">
                  <a:solidFill>
                    <a:srgbClr val="0070C0"/>
                  </a:solidFill>
                  <a:latin typeface="Trebuchet MS" panose="020B0603020202020204" pitchFamily="34" charset="0"/>
                  <a:cs typeface="Times New Roman" panose="02020603050405020304" pitchFamily="18" charset="0"/>
                </a:rPr>
                <a:t> базових планів 2-ї черги.</a:t>
              </a:r>
              <a:endParaRPr lang="uk-UA" sz="1200" b="1" dirty="0">
                <a:solidFill>
                  <a:srgbClr val="0070C0"/>
                </a:solidFill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Скругленный прямоугольник 32"/>
          <p:cNvSpPr>
            <a:spLocks/>
          </p:cNvSpPr>
          <p:nvPr/>
        </p:nvSpPr>
        <p:spPr>
          <a:xfrm>
            <a:off x="85726" y="627510"/>
            <a:ext cx="11991974" cy="6135241"/>
          </a:xfrm>
          <a:prstGeom prst="roundRect">
            <a:avLst>
              <a:gd name="adj" fmla="val 6859"/>
            </a:avLst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95" y="739302"/>
            <a:ext cx="3982742" cy="2714857"/>
          </a:xfrm>
          <a:prstGeom prst="rect">
            <a:avLst/>
          </a:prstGeom>
        </p:spPr>
      </p:pic>
      <p:sp>
        <p:nvSpPr>
          <p:cNvPr id="34" name="Shape 144"/>
          <p:cNvSpPr/>
          <p:nvPr/>
        </p:nvSpPr>
        <p:spPr>
          <a:xfrm>
            <a:off x="3986430" y="4117204"/>
            <a:ext cx="4079044" cy="231580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8100" tIns="38100" rIns="38100" bIns="38100" numCol="1" anchor="t">
            <a:noAutofit/>
          </a:bodyPr>
          <a:lstStyle>
            <a:lvl1pPr algn="ctr"/>
          </a:lstStyle>
          <a:p>
            <a:pPr marL="171450" indent="-82550" algn="l">
              <a:buFont typeface="Wingdings" pitchFamily="2" charset="2"/>
              <a:buChar char="Ø"/>
            </a:pPr>
            <a:r>
              <a:rPr lang="uk-UA" sz="1250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Передано у власність шляхом продажу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20,69 га</a:t>
            </a:r>
            <a:endParaRPr lang="uk-UA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Передано в постійне користування суб'єктам господарювання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4,43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га</a:t>
            </a: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Передано у власність ОСББ (в кількості 3)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0,47 га</a:t>
            </a: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Надано дозволів на розробку документації із землеустрою юридичним особам та ФОП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181,35 га</a:t>
            </a: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 smtClean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Надано дозволів на проведення експертної  грошової оцінки земель 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55,66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га</a:t>
            </a: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>
                <a:solidFill>
                  <a:schemeClr val="tx1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Надано дозволів установам Збройних </a:t>
            </a:r>
            <a:r>
              <a:rPr lang="uk-UA" sz="1200" b="1" dirty="0">
                <a:solidFill>
                  <a:srgbClr val="0070C0"/>
                </a:solidFill>
                <a:latin typeface="Trebuchet MS" pitchFamily="34" charset="0"/>
              </a:rPr>
              <a:t>сил України 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39,04 га,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в </a:t>
            </a:r>
            <a:r>
              <a:rPr lang="uk-UA" sz="1200" b="1" dirty="0" err="1" smtClean="0">
                <a:solidFill>
                  <a:srgbClr val="0070C0"/>
                </a:solidFill>
                <a:latin typeface="Trebuchet MS" pitchFamily="34" charset="0"/>
              </a:rPr>
              <a:t>т.ч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. КЕВ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31,45 га</a:t>
            </a: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Прийнято в комунальну власність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0,35 га</a:t>
            </a:r>
          </a:p>
          <a:p>
            <a:pPr marL="171450" indent="-82550" algn="l">
              <a:buFont typeface="Wingdings" pitchFamily="2" charset="2"/>
              <a:buChar char="Ø"/>
            </a:pPr>
            <a:r>
              <a:rPr lang="uk-UA" sz="12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Trebuchet MS" pitchFamily="34" charset="0"/>
              </a:rPr>
              <a:t>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Зареєстровано право власності на 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3,63 га </a:t>
            </a:r>
            <a:r>
              <a:rPr lang="uk-UA" sz="1200" b="1" dirty="0" smtClean="0">
                <a:solidFill>
                  <a:srgbClr val="0070C0"/>
                </a:solidFill>
                <a:latin typeface="Trebuchet MS" pitchFamily="34" charset="0"/>
              </a:rPr>
              <a:t>(2 паї)  </a:t>
            </a:r>
            <a:endParaRPr lang="uk-UA" sz="12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155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275"/>
          <p:cNvSpPr>
            <a:spLocks/>
          </p:cNvSpPr>
          <p:nvPr/>
        </p:nvSpPr>
        <p:spPr>
          <a:xfrm>
            <a:off x="2484488" y="172966"/>
            <a:ext cx="9354076" cy="45624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uk-UA" sz="2800" dirty="0" smtClean="0">
                <a:solidFill>
                  <a:srgbClr val="00B050"/>
                </a:solidFill>
                <a:latin typeface="Trebuchet MS" pitchFamily="34" charset="0"/>
              </a:rPr>
              <a:t>Проведення торгів у формі аукціонів у 2018 році</a:t>
            </a:r>
            <a:endParaRPr lang="uk-UA" sz="2800" dirty="0">
              <a:solidFill>
                <a:srgbClr val="00B050"/>
              </a:solidFill>
              <a:latin typeface="Trebuchet MS" pitchFamily="34" charset="0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244513" y="81375"/>
            <a:ext cx="1857476" cy="546280"/>
            <a:chOff x="244513" y="198092"/>
            <a:chExt cx="1857476" cy="546154"/>
          </a:xfrm>
        </p:grpSpPr>
        <p:pic>
          <p:nvPicPr>
            <p:cNvPr id="46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Прямоугольник 46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pic>
        <p:nvPicPr>
          <p:cNvPr id="20" name="Объект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8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65" y="1186623"/>
            <a:ext cx="5833810" cy="411581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244513" y="81375"/>
            <a:ext cx="1857476" cy="546280"/>
            <a:chOff x="244513" y="198092"/>
            <a:chExt cx="1857476" cy="546154"/>
          </a:xfrm>
        </p:grpSpPr>
        <p:pic>
          <p:nvPicPr>
            <p:cNvPr id="23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Прямоугольник 23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31" name="Прямоугольник 30"/>
          <p:cNvSpPr/>
          <p:nvPr/>
        </p:nvSpPr>
        <p:spPr>
          <a:xfrm>
            <a:off x="289287" y="909083"/>
            <a:ext cx="7235760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	Сформовано </a:t>
            </a:r>
            <a:r>
              <a:rPr lang="uk-UA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10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вільних від забудови земельних ділянок, з різним цільовим призначенням, затверджені умови продажу прав власності (оренди),  для проведення  земельних торгів у формі аукціону.</a:t>
            </a:r>
          </a:p>
          <a:p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Ще по </a:t>
            </a:r>
            <a:r>
              <a:rPr lang="uk-UA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</a:t>
            </a:r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земельним ділянкам розробляється землевпорядна документація. </a:t>
            </a:r>
          </a:p>
          <a:p>
            <a:endParaRPr lang="uk-UA" sz="1400" b="1" smtClean="0">
              <a:solidFill>
                <a:srgbClr val="0070C0"/>
              </a:solidFill>
              <a:latin typeface="Trebuchet MS" pitchFamily="34" charset="0"/>
            </a:endParaRPr>
          </a:p>
          <a:p>
            <a:r>
              <a:rPr lang="uk-UA" sz="1600" b="1" smtClean="0">
                <a:solidFill>
                  <a:srgbClr val="0070C0"/>
                </a:solidFill>
                <a:latin typeface="Trebuchet MS" pitchFamily="34" charset="0"/>
              </a:rPr>
              <a:t>	На підставі проведених земельних торгів у формі аукціону в 2018 укладено:</a:t>
            </a:r>
          </a:p>
          <a:p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договори оренди</a:t>
            </a:r>
            <a:r>
              <a:rPr lang="uk-UA" sz="140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земельних ділянок:</a:t>
            </a:r>
          </a:p>
          <a:p>
            <a:pPr lvl="0"/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загальна площа земельних ділянок -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0,6854 га</a:t>
            </a:r>
            <a:r>
              <a:rPr lang="uk-UA" sz="14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</a:t>
            </a:r>
          </a:p>
          <a:p>
            <a:pPr lvl="0"/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загальна вартість продажу права оренди  -</a:t>
            </a:r>
            <a:r>
              <a:rPr lang="uk-UA" sz="140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226 906,00 грн</a:t>
            </a:r>
            <a:r>
              <a:rPr lang="uk-UA" sz="1400" smtClean="0">
                <a:solidFill>
                  <a:srgbClr val="C00000"/>
                </a:solidFill>
                <a:latin typeface="Trebuchet MS" pitchFamily="34" charset="0"/>
              </a:rPr>
              <a:t>.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 рік;</a:t>
            </a:r>
          </a:p>
          <a:p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договори купівлі-продажу</a:t>
            </a:r>
            <a:r>
              <a:rPr lang="uk-UA" sz="140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земельних ділянок:</a:t>
            </a:r>
          </a:p>
          <a:p>
            <a:pPr lvl="0"/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загальна площа земельних ділянок -</a:t>
            </a:r>
            <a:r>
              <a:rPr lang="uk-UA" sz="140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0,1618 га,</a:t>
            </a:r>
          </a:p>
          <a:p>
            <a:pPr lvl="0"/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загальна вартість продажу права власності -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369 349,00 грн</a:t>
            </a:r>
            <a:r>
              <a:rPr lang="uk-UA" sz="1400" smtClean="0">
                <a:solidFill>
                  <a:srgbClr val="C00000"/>
                </a:solidFill>
                <a:latin typeface="Trebuchet MS" pitchFamily="34" charset="0"/>
              </a:rPr>
              <a:t>.</a:t>
            </a:r>
          </a:p>
          <a:p>
            <a:pPr lvl="0"/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	По</a:t>
            </a:r>
            <a:r>
              <a:rPr lang="uk-UA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</a:t>
            </a:r>
            <a:r>
              <a:rPr lang="uk-UA" sz="1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земельним ділянкам визнано аукціон таким що</a:t>
            </a:r>
          </a:p>
          <a:p>
            <a:pPr lvl="0"/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не відбувся у зв</a:t>
            </a:r>
            <a:r>
              <a:rPr lang="en-US" sz="1400" b="1" smtClean="0">
                <a:solidFill>
                  <a:srgbClr val="C00000"/>
                </a:solidFill>
                <a:latin typeface="Trebuchet MS" pitchFamily="34" charset="0"/>
              </a:rPr>
              <a:t>’</a:t>
            </a:r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язку із відсутністю реєстрації учасників.</a:t>
            </a:r>
          </a:p>
          <a:p>
            <a:pPr lvl="0"/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По </a:t>
            </a:r>
            <a:r>
              <a:rPr lang="uk-UA" sz="14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земельній ділянці наявна заборона на її продаж, </a:t>
            </a:r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згідно з ухвалою суду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.</a:t>
            </a:r>
          </a:p>
          <a:p>
            <a:pPr lvl="0">
              <a:lnSpc>
                <a:spcPct val="90000"/>
              </a:lnSpc>
            </a:pP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По </a:t>
            </a:r>
            <a:r>
              <a:rPr lang="uk-UA" sz="1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ділянці результати торгів скасовано у зв</a:t>
            </a:r>
            <a:r>
              <a:rPr lang="en-US" sz="1400" b="1" smtClean="0">
                <a:solidFill>
                  <a:srgbClr val="0070C0"/>
                </a:solidFill>
                <a:latin typeface="Trebuchet MS" pitchFamily="34" charset="0"/>
              </a:rPr>
              <a:t>’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язку із </a:t>
            </a:r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відмовою </a:t>
            </a:r>
          </a:p>
          <a:p>
            <a:pPr lvl="0">
              <a:lnSpc>
                <a:spcPct val="90000"/>
              </a:lnSpc>
            </a:pPr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переможця аукціону від укладання договору.</a:t>
            </a:r>
            <a:endParaRPr lang="uk-UA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266563" y="743245"/>
            <a:ext cx="4426084" cy="530218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algn="ctr"/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Мапа земельних ділянок права на які виставлялись на аукціону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7885087" y="5297146"/>
            <a:ext cx="3511446" cy="1373759"/>
            <a:chOff x="8263428" y="1051975"/>
            <a:chExt cx="3606009" cy="1347981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804"/>
            <a:stretch/>
          </p:blipFill>
          <p:spPr bwMode="auto">
            <a:xfrm>
              <a:off x="8263428" y="1280213"/>
              <a:ext cx="411839" cy="1119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8711102" y="1337353"/>
              <a:ext cx="3127459" cy="3926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just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105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Ділянки по яким буде проведено повторні торги</a:t>
              </a:r>
              <a:endParaRPr lang="uk-UA" sz="105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711101" y="1704501"/>
              <a:ext cx="3127459" cy="392693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just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105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Ділянки документація на які в процесі погодження </a:t>
              </a:r>
              <a:endParaRPr lang="uk-UA" sz="105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741978" y="2161429"/>
              <a:ext cx="3127459" cy="23852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marL="0" marR="0" indent="0" algn="just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uk-UA" sz="1050" b="1" dirty="0" smtClean="0">
                  <a:solidFill>
                    <a:srgbClr val="0070C0"/>
                  </a:solidFill>
                  <a:latin typeface="Trebuchet MS" panose="020B0603020202020204" pitchFamily="34" charset="0"/>
                </a:rPr>
                <a:t>Аукціонні ділянки права на які продано</a:t>
              </a:r>
              <a:endParaRPr lang="uk-UA" sz="1050" b="1" dirty="0">
                <a:solidFill>
                  <a:srgbClr val="0070C0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751588" y="1051975"/>
              <a:ext cx="2489927" cy="261610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defTabSz="825500"/>
              <a:r>
                <a:rPr lang="uk-UA" sz="12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Умовні позначення</a:t>
              </a:r>
            </a:p>
          </p:txBody>
        </p:sp>
      </p:grpSp>
      <p:sp>
        <p:nvSpPr>
          <p:cNvPr id="21" name="Скругленный прямоугольник 20"/>
          <p:cNvSpPr>
            <a:spLocks/>
          </p:cNvSpPr>
          <p:nvPr/>
        </p:nvSpPr>
        <p:spPr>
          <a:xfrm>
            <a:off x="85726" y="785842"/>
            <a:ext cx="11991974" cy="5976909"/>
          </a:xfrm>
          <a:prstGeom prst="roundRect">
            <a:avLst>
              <a:gd name="adj" fmla="val 6859"/>
            </a:avLst>
          </a:prstGeom>
          <a:noFill/>
          <a:ln>
            <a:solidFill>
              <a:srgbClr val="05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68"/>
          <p:cNvSpPr/>
          <p:nvPr/>
        </p:nvSpPr>
        <p:spPr>
          <a:xfrm>
            <a:off x="4500999" y="572952"/>
            <a:ext cx="3161427" cy="425781"/>
          </a:xfrm>
          <a:prstGeom prst="roundRect">
            <a:avLst>
              <a:gd name="adj" fmla="val 35715"/>
            </a:avLst>
          </a:prstGeom>
          <a:gradFill>
            <a:gsLst>
              <a:gs pos="0">
                <a:srgbClr val="8CFFFC"/>
              </a:gs>
              <a:gs pos="100000">
                <a:srgbClr val="C3FDFC"/>
              </a:gs>
            </a:gsLst>
            <a:lin ang="16200000" scaled="1"/>
          </a:gradFill>
          <a:ln>
            <a:solidFill>
              <a:srgbClr val="05EB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 eaLnBrk="0" hangingPunct="0"/>
            <a:r>
              <a:rPr lang="uk-UA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rPr>
              <a:t>Відділ використання земель</a:t>
            </a:r>
            <a:endParaRPr lang="ru-RU" sz="1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7" name="Диаграмма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575903"/>
              </p:ext>
            </p:extLst>
          </p:nvPr>
        </p:nvGraphicFramePr>
        <p:xfrm>
          <a:off x="1260351" y="4996513"/>
          <a:ext cx="6911532" cy="2386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098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1397444" y="1006268"/>
            <a:ext cx="9405997" cy="592763"/>
          </a:xfrm>
          <a:prstGeom prst="rect">
            <a:avLst/>
          </a:prstGeom>
        </p:spPr>
        <p:txBody>
          <a:bodyPr wrap="square" lIns="38391" tIns="19195" rIns="38391" bIns="19195" anchor="b">
            <a:spAutoFit/>
          </a:bodyPr>
          <a:lstStyle/>
          <a:p>
            <a:pPr algn="ctr"/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Розглянуто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2520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звернень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юридичних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та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фізичних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осіб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підприємців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розгляд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сесії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міської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ради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винесено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788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питань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з </a:t>
            </a:r>
            <a:r>
              <a:rPr lang="ru-RU" sz="1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яких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</p:txBody>
      </p:sp>
      <p:grpSp>
        <p:nvGrpSpPr>
          <p:cNvPr id="8" name="Группа 7"/>
          <p:cNvGrpSpPr>
            <a:grpSpLocks noChangeAspect="1"/>
          </p:cNvGrpSpPr>
          <p:nvPr/>
        </p:nvGrpSpPr>
        <p:grpSpPr>
          <a:xfrm>
            <a:off x="7278119" y="1666354"/>
            <a:ext cx="4443267" cy="2474134"/>
            <a:chOff x="4837764" y="661664"/>
            <a:chExt cx="4648144" cy="2604351"/>
          </a:xfrm>
        </p:grpSpPr>
        <p:sp>
          <p:nvSpPr>
            <p:cNvPr id="102" name="Shape 262"/>
            <p:cNvSpPr/>
            <p:nvPr/>
          </p:nvSpPr>
          <p:spPr>
            <a:xfrm>
              <a:off x="6797933" y="2884509"/>
              <a:ext cx="2687975" cy="381506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105" name="Shape 262"/>
            <p:cNvSpPr/>
            <p:nvPr/>
          </p:nvSpPr>
          <p:spPr>
            <a:xfrm>
              <a:off x="6792368" y="1436660"/>
              <a:ext cx="2693540" cy="370403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108" name="Shape 255"/>
            <p:cNvSpPr/>
            <p:nvPr/>
          </p:nvSpPr>
          <p:spPr>
            <a:xfrm>
              <a:off x="7521822" y="1082136"/>
              <a:ext cx="1381220" cy="25776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35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(</a:t>
              </a:r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32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%)</a:t>
              </a:r>
              <a:endParaRPr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graphicFrame>
          <p:nvGraphicFramePr>
            <p:cNvPr id="94" name="Chart 288"/>
            <p:cNvGraphicFramePr/>
            <p:nvPr>
              <p:extLst>
                <p:ext uri="{D42A27DB-BD31-4B8C-83A1-F6EECF244321}">
                  <p14:modId xmlns:p14="http://schemas.microsoft.com/office/powerpoint/2010/main" val="2149408572"/>
                </p:ext>
              </p:extLst>
            </p:nvPr>
          </p:nvGraphicFramePr>
          <p:xfrm>
            <a:off x="4837764" y="1187041"/>
            <a:ext cx="1928231" cy="1939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5" name="Shape 289"/>
            <p:cNvSpPr/>
            <p:nvPr/>
          </p:nvSpPr>
          <p:spPr>
            <a:xfrm>
              <a:off x="4994316" y="1344541"/>
              <a:ext cx="1615130" cy="162491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96" name="Shape 290"/>
            <p:cNvSpPr>
              <a:spLocks noChangeAspect="1"/>
            </p:cNvSpPr>
            <p:nvPr/>
          </p:nvSpPr>
          <p:spPr>
            <a:xfrm>
              <a:off x="5138901" y="1493955"/>
              <a:ext cx="1318098" cy="1326084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04" name="Shape 258"/>
            <p:cNvSpPr/>
            <p:nvPr/>
          </p:nvSpPr>
          <p:spPr>
            <a:xfrm rot="10800000">
              <a:off x="6471466" y="1339906"/>
              <a:ext cx="2569291" cy="292959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5820 h 15820"/>
                <a:gd name="connsiteX1" fmla="*/ 21203 w 21842"/>
                <a:gd name="connsiteY1" fmla="*/ 9878 h 15820"/>
                <a:gd name="connsiteX2" fmla="*/ 0 w 21842"/>
                <a:gd name="connsiteY2" fmla="*/ 0 h 15820"/>
                <a:gd name="connsiteX0" fmla="*/ 21970 w 21970"/>
                <a:gd name="connsiteY0" fmla="*/ 6535 h 6535"/>
                <a:gd name="connsiteX1" fmla="*/ 21331 w 21970"/>
                <a:gd name="connsiteY1" fmla="*/ 593 h 6535"/>
                <a:gd name="connsiteX2" fmla="*/ 0 w 21970"/>
                <a:gd name="connsiteY2" fmla="*/ 0 h 6535"/>
                <a:gd name="connsiteX0" fmla="*/ 10000 w 10000"/>
                <a:gd name="connsiteY0" fmla="*/ 9093 h 9093"/>
                <a:gd name="connsiteX1" fmla="*/ 9709 w 10000"/>
                <a:gd name="connsiteY1" fmla="*/ 0 h 9093"/>
                <a:gd name="connsiteX2" fmla="*/ 0 w 10000"/>
                <a:gd name="connsiteY2" fmla="*/ 869 h 9093"/>
                <a:gd name="connsiteX0" fmla="*/ 9418 w 9793"/>
                <a:gd name="connsiteY0" fmla="*/ 3 h 27647"/>
                <a:gd name="connsiteX1" fmla="*/ 9709 w 9793"/>
                <a:gd name="connsiteY1" fmla="*/ 26135 h 27647"/>
                <a:gd name="connsiteX2" fmla="*/ 0 w 9793"/>
                <a:gd name="connsiteY2" fmla="*/ 27091 h 27647"/>
                <a:gd name="connsiteX0" fmla="*/ 7330 w 7713"/>
                <a:gd name="connsiteY0" fmla="*/ 1 h 10000"/>
                <a:gd name="connsiteX1" fmla="*/ 7627 w 7713"/>
                <a:gd name="connsiteY1" fmla="*/ 9453 h 10000"/>
                <a:gd name="connsiteX2" fmla="*/ 0 w 7713"/>
                <a:gd name="connsiteY2" fmla="*/ 926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79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269 h 10000"/>
                <a:gd name="connsiteX0" fmla="*/ 9542 w 9983"/>
                <a:gd name="connsiteY0" fmla="*/ 1 h 9453"/>
                <a:gd name="connsiteX1" fmla="*/ 9927 w 9983"/>
                <a:gd name="connsiteY1" fmla="*/ 9453 h 9453"/>
                <a:gd name="connsiteX2" fmla="*/ 0 w 9983"/>
                <a:gd name="connsiteY2" fmla="*/ 9269 h 9453"/>
                <a:gd name="connsiteX0" fmla="*/ 9558 w 9944"/>
                <a:gd name="connsiteY0" fmla="*/ 1 h 10000"/>
                <a:gd name="connsiteX1" fmla="*/ 9944 w 9944"/>
                <a:gd name="connsiteY1" fmla="*/ 10000 h 10000"/>
                <a:gd name="connsiteX2" fmla="*/ 0 w 9944"/>
                <a:gd name="connsiteY2" fmla="*/ 9805 h 10000"/>
                <a:gd name="connsiteX0" fmla="*/ 9612 w 13237"/>
                <a:gd name="connsiteY0" fmla="*/ 1 h 10000"/>
                <a:gd name="connsiteX1" fmla="*/ 13237 w 13237"/>
                <a:gd name="connsiteY1" fmla="*/ 10000 h 10000"/>
                <a:gd name="connsiteX2" fmla="*/ 0 w 13237"/>
                <a:gd name="connsiteY2" fmla="*/ 9805 h 10000"/>
                <a:gd name="connsiteX0" fmla="*/ 6752 w 10377"/>
                <a:gd name="connsiteY0" fmla="*/ 1 h 10000"/>
                <a:gd name="connsiteX1" fmla="*/ 10377 w 10377"/>
                <a:gd name="connsiteY1" fmla="*/ 10000 h 10000"/>
                <a:gd name="connsiteX2" fmla="*/ 0 w 10377"/>
                <a:gd name="connsiteY2" fmla="*/ 9992 h 10000"/>
                <a:gd name="connsiteX0" fmla="*/ 7731 w 10377"/>
                <a:gd name="connsiteY0" fmla="*/ 2 h 8941"/>
                <a:gd name="connsiteX1" fmla="*/ 10377 w 10377"/>
                <a:gd name="connsiteY1" fmla="*/ 8941 h 8941"/>
                <a:gd name="connsiteX2" fmla="*/ 0 w 10377"/>
                <a:gd name="connsiteY2" fmla="*/ 8933 h 8941"/>
                <a:gd name="connsiteX0" fmla="*/ 7450 w 7450"/>
                <a:gd name="connsiteY0" fmla="*/ 6 h 9995"/>
                <a:gd name="connsiteX1" fmla="*/ 5358 w 7450"/>
                <a:gd name="connsiteY1" fmla="*/ 3232 h 9995"/>
                <a:gd name="connsiteX2" fmla="*/ 0 w 7450"/>
                <a:gd name="connsiteY2" fmla="*/ 9995 h 9995"/>
                <a:gd name="connsiteX0" fmla="*/ 13749 w 13749"/>
                <a:gd name="connsiteY0" fmla="*/ 6 h 3563"/>
                <a:gd name="connsiteX1" fmla="*/ 10941 w 13749"/>
                <a:gd name="connsiteY1" fmla="*/ 3234 h 3563"/>
                <a:gd name="connsiteX2" fmla="*/ 0 w 13749"/>
                <a:gd name="connsiteY2" fmla="*/ 3563 h 3563"/>
                <a:gd name="connsiteX0" fmla="*/ 10000 w 10000"/>
                <a:gd name="connsiteY0" fmla="*/ 19 h 9396"/>
                <a:gd name="connsiteX1" fmla="*/ 7958 w 10000"/>
                <a:gd name="connsiteY1" fmla="*/ 9079 h 9396"/>
                <a:gd name="connsiteX2" fmla="*/ 0 w 10000"/>
                <a:gd name="connsiteY2" fmla="*/ 9396 h 9396"/>
                <a:gd name="connsiteX0" fmla="*/ 10000 w 10000"/>
                <a:gd name="connsiteY0" fmla="*/ 20 h 9663"/>
                <a:gd name="connsiteX1" fmla="*/ 7958 w 10000"/>
                <a:gd name="connsiteY1" fmla="*/ 9663 h 9663"/>
                <a:gd name="connsiteX2" fmla="*/ 0 w 10000"/>
                <a:gd name="connsiteY2" fmla="*/ 9355 h 9663"/>
                <a:gd name="connsiteX0" fmla="*/ 9353 w 9353"/>
                <a:gd name="connsiteY0" fmla="*/ 12 h 17112"/>
                <a:gd name="connsiteX1" fmla="*/ 7958 w 9353"/>
                <a:gd name="connsiteY1" fmla="*/ 17112 h 17112"/>
                <a:gd name="connsiteX2" fmla="*/ 0 w 9353"/>
                <a:gd name="connsiteY2" fmla="*/ 16793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3" h="17112" extrusionOk="0">
                  <a:moveTo>
                    <a:pt x="9353" y="12"/>
                  </a:moveTo>
                  <a:cubicBezTo>
                    <a:pt x="9341" y="-520"/>
                    <a:pt x="7935" y="16353"/>
                    <a:pt x="7958" y="17112"/>
                  </a:cubicBezTo>
                  <a:lnTo>
                    <a:pt x="0" y="16793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7663" y="1878938"/>
              <a:ext cx="768971" cy="46976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sz="2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159</a:t>
              </a:r>
              <a:endPara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97" name="Shape 258"/>
            <p:cNvSpPr/>
            <p:nvPr/>
          </p:nvSpPr>
          <p:spPr>
            <a:xfrm rot="10800000">
              <a:off x="6636357" y="2414977"/>
              <a:ext cx="2404400" cy="353434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42" h="16387" extrusionOk="0">
                  <a:moveTo>
                    <a:pt x="21842" y="16387"/>
                  </a:moveTo>
                  <a:lnTo>
                    <a:pt x="19861" y="0"/>
                  </a:lnTo>
                  <a:cubicBezTo>
                    <a:pt x="16024" y="0"/>
                    <a:pt x="3837" y="567"/>
                    <a:pt x="0" y="567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781490" y="2850837"/>
              <a:ext cx="2578280" cy="3401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825409"/>
              <a:r>
                <a:rPr lang="ru-RU" sz="1600" b="1" dirty="0" err="1">
                  <a:solidFill>
                    <a:srgbClr val="0070C0"/>
                  </a:solidFill>
                  <a:latin typeface="Trebuchet MS" pitchFamily="34" charset="0"/>
                </a:rPr>
                <a:t>Проектів</a:t>
              </a:r>
              <a:r>
                <a:rPr lang="ru-RU" sz="16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600" b="1" dirty="0" err="1">
                  <a:solidFill>
                    <a:srgbClr val="0070C0"/>
                  </a:solidFill>
                  <a:latin typeface="Trebuchet MS" pitchFamily="34" charset="0"/>
                </a:rPr>
                <a:t>землеустрою</a:t>
              </a:r>
              <a:endParaRPr lang="ru-RU" sz="16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900937" y="1350623"/>
              <a:ext cx="2573029" cy="5345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825409"/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Технічних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документацій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із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землеустрою</a:t>
              </a:r>
              <a:endParaRPr lang="ru-RU" sz="14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100" name="Shape 255"/>
            <p:cNvSpPr/>
            <p:nvPr/>
          </p:nvSpPr>
          <p:spPr>
            <a:xfrm>
              <a:off x="7497628" y="2486790"/>
              <a:ext cx="1527672" cy="220975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124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 (</a:t>
              </a:r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68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%)</a:t>
              </a:r>
              <a:endParaRPr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06" name="Shape 255"/>
            <p:cNvSpPr/>
            <p:nvPr/>
          </p:nvSpPr>
          <p:spPr>
            <a:xfrm>
              <a:off x="4994317" y="661664"/>
              <a:ext cx="4381896" cy="39402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pPr algn="ctr"/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Надання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дозволів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на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розроблення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</a:p>
            <a:p>
              <a:pPr algn="ctr"/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землевпорядної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документації</a:t>
              </a:r>
              <a:endPara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grpSp>
        <p:nvGrpSpPr>
          <p:cNvPr id="107" name="Группа 106"/>
          <p:cNvGrpSpPr>
            <a:grpSpLocks noChangeAspect="1"/>
          </p:cNvGrpSpPr>
          <p:nvPr/>
        </p:nvGrpSpPr>
        <p:grpSpPr>
          <a:xfrm>
            <a:off x="7185804" y="4379436"/>
            <a:ext cx="4687790" cy="2292071"/>
            <a:chOff x="4753430" y="853308"/>
            <a:chExt cx="4805682" cy="2412707"/>
          </a:xfrm>
        </p:grpSpPr>
        <p:sp>
          <p:nvSpPr>
            <p:cNvPr id="109" name="Shape 262"/>
            <p:cNvSpPr/>
            <p:nvPr/>
          </p:nvSpPr>
          <p:spPr>
            <a:xfrm>
              <a:off x="6797932" y="2884509"/>
              <a:ext cx="2604629" cy="381506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110" name="Shape 262"/>
            <p:cNvSpPr/>
            <p:nvPr/>
          </p:nvSpPr>
          <p:spPr>
            <a:xfrm>
              <a:off x="6792368" y="1476852"/>
              <a:ext cx="2610194" cy="370403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112" name="Shape 255"/>
            <p:cNvSpPr/>
            <p:nvPr/>
          </p:nvSpPr>
          <p:spPr>
            <a:xfrm>
              <a:off x="7482897" y="1131307"/>
              <a:ext cx="1149287" cy="213234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26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(</a:t>
              </a:r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35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%)</a:t>
              </a:r>
              <a:endParaRPr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graphicFrame>
          <p:nvGraphicFramePr>
            <p:cNvPr id="115" name="Chart 288"/>
            <p:cNvGraphicFramePr/>
            <p:nvPr>
              <p:extLst>
                <p:ext uri="{D42A27DB-BD31-4B8C-83A1-F6EECF244321}">
                  <p14:modId xmlns:p14="http://schemas.microsoft.com/office/powerpoint/2010/main" val="3741488718"/>
                </p:ext>
              </p:extLst>
            </p:nvPr>
          </p:nvGraphicFramePr>
          <p:xfrm>
            <a:off x="4837765" y="1187041"/>
            <a:ext cx="1889554" cy="19402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6" name="Shape 289"/>
            <p:cNvSpPr/>
            <p:nvPr/>
          </p:nvSpPr>
          <p:spPr>
            <a:xfrm>
              <a:off x="4994316" y="1344541"/>
              <a:ext cx="1615130" cy="162491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7" name="Shape 290"/>
            <p:cNvSpPr/>
            <p:nvPr/>
          </p:nvSpPr>
          <p:spPr>
            <a:xfrm>
              <a:off x="5147023" y="1481668"/>
              <a:ext cx="1291687" cy="132631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8" name="Shape 258"/>
            <p:cNvSpPr/>
            <p:nvPr/>
          </p:nvSpPr>
          <p:spPr>
            <a:xfrm rot="10800000">
              <a:off x="6583734" y="1400666"/>
              <a:ext cx="2367965" cy="292959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5820 h 15820"/>
                <a:gd name="connsiteX1" fmla="*/ 21203 w 21842"/>
                <a:gd name="connsiteY1" fmla="*/ 9878 h 15820"/>
                <a:gd name="connsiteX2" fmla="*/ 0 w 21842"/>
                <a:gd name="connsiteY2" fmla="*/ 0 h 15820"/>
                <a:gd name="connsiteX0" fmla="*/ 21970 w 21970"/>
                <a:gd name="connsiteY0" fmla="*/ 6535 h 6535"/>
                <a:gd name="connsiteX1" fmla="*/ 21331 w 21970"/>
                <a:gd name="connsiteY1" fmla="*/ 593 h 6535"/>
                <a:gd name="connsiteX2" fmla="*/ 0 w 21970"/>
                <a:gd name="connsiteY2" fmla="*/ 0 h 6535"/>
                <a:gd name="connsiteX0" fmla="*/ 10000 w 10000"/>
                <a:gd name="connsiteY0" fmla="*/ 9093 h 9093"/>
                <a:gd name="connsiteX1" fmla="*/ 9709 w 10000"/>
                <a:gd name="connsiteY1" fmla="*/ 0 h 9093"/>
                <a:gd name="connsiteX2" fmla="*/ 0 w 10000"/>
                <a:gd name="connsiteY2" fmla="*/ 869 h 9093"/>
                <a:gd name="connsiteX0" fmla="*/ 9418 w 9793"/>
                <a:gd name="connsiteY0" fmla="*/ 3 h 27647"/>
                <a:gd name="connsiteX1" fmla="*/ 9709 w 9793"/>
                <a:gd name="connsiteY1" fmla="*/ 26135 h 27647"/>
                <a:gd name="connsiteX2" fmla="*/ 0 w 9793"/>
                <a:gd name="connsiteY2" fmla="*/ 27091 h 27647"/>
                <a:gd name="connsiteX0" fmla="*/ 7330 w 7713"/>
                <a:gd name="connsiteY0" fmla="*/ 1 h 10000"/>
                <a:gd name="connsiteX1" fmla="*/ 7627 w 7713"/>
                <a:gd name="connsiteY1" fmla="*/ 9453 h 10000"/>
                <a:gd name="connsiteX2" fmla="*/ 0 w 7713"/>
                <a:gd name="connsiteY2" fmla="*/ 926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79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269 h 10000"/>
                <a:gd name="connsiteX0" fmla="*/ 9542 w 9983"/>
                <a:gd name="connsiteY0" fmla="*/ 1 h 9453"/>
                <a:gd name="connsiteX1" fmla="*/ 9927 w 9983"/>
                <a:gd name="connsiteY1" fmla="*/ 9453 h 9453"/>
                <a:gd name="connsiteX2" fmla="*/ 0 w 9983"/>
                <a:gd name="connsiteY2" fmla="*/ 9269 h 9453"/>
                <a:gd name="connsiteX0" fmla="*/ 9558 w 9944"/>
                <a:gd name="connsiteY0" fmla="*/ 1 h 10000"/>
                <a:gd name="connsiteX1" fmla="*/ 9944 w 9944"/>
                <a:gd name="connsiteY1" fmla="*/ 10000 h 10000"/>
                <a:gd name="connsiteX2" fmla="*/ 0 w 9944"/>
                <a:gd name="connsiteY2" fmla="*/ 9805 h 10000"/>
                <a:gd name="connsiteX0" fmla="*/ 9612 w 13237"/>
                <a:gd name="connsiteY0" fmla="*/ 1 h 10000"/>
                <a:gd name="connsiteX1" fmla="*/ 13237 w 13237"/>
                <a:gd name="connsiteY1" fmla="*/ 10000 h 10000"/>
                <a:gd name="connsiteX2" fmla="*/ 0 w 13237"/>
                <a:gd name="connsiteY2" fmla="*/ 9805 h 10000"/>
                <a:gd name="connsiteX0" fmla="*/ 6752 w 10377"/>
                <a:gd name="connsiteY0" fmla="*/ 1 h 10000"/>
                <a:gd name="connsiteX1" fmla="*/ 10377 w 10377"/>
                <a:gd name="connsiteY1" fmla="*/ 10000 h 10000"/>
                <a:gd name="connsiteX2" fmla="*/ 0 w 10377"/>
                <a:gd name="connsiteY2" fmla="*/ 9992 h 10000"/>
                <a:gd name="connsiteX0" fmla="*/ 7731 w 10377"/>
                <a:gd name="connsiteY0" fmla="*/ 2 h 8941"/>
                <a:gd name="connsiteX1" fmla="*/ 10377 w 10377"/>
                <a:gd name="connsiteY1" fmla="*/ 8941 h 8941"/>
                <a:gd name="connsiteX2" fmla="*/ 0 w 10377"/>
                <a:gd name="connsiteY2" fmla="*/ 8933 h 8941"/>
                <a:gd name="connsiteX0" fmla="*/ 7450 w 7450"/>
                <a:gd name="connsiteY0" fmla="*/ 6 h 9995"/>
                <a:gd name="connsiteX1" fmla="*/ 5358 w 7450"/>
                <a:gd name="connsiteY1" fmla="*/ 3232 h 9995"/>
                <a:gd name="connsiteX2" fmla="*/ 0 w 7450"/>
                <a:gd name="connsiteY2" fmla="*/ 9995 h 9995"/>
                <a:gd name="connsiteX0" fmla="*/ 13749 w 13749"/>
                <a:gd name="connsiteY0" fmla="*/ 6 h 3563"/>
                <a:gd name="connsiteX1" fmla="*/ 10941 w 13749"/>
                <a:gd name="connsiteY1" fmla="*/ 3234 h 3563"/>
                <a:gd name="connsiteX2" fmla="*/ 0 w 13749"/>
                <a:gd name="connsiteY2" fmla="*/ 3563 h 3563"/>
                <a:gd name="connsiteX0" fmla="*/ 10000 w 10000"/>
                <a:gd name="connsiteY0" fmla="*/ 19 h 9396"/>
                <a:gd name="connsiteX1" fmla="*/ 7958 w 10000"/>
                <a:gd name="connsiteY1" fmla="*/ 9079 h 9396"/>
                <a:gd name="connsiteX2" fmla="*/ 0 w 10000"/>
                <a:gd name="connsiteY2" fmla="*/ 9396 h 9396"/>
                <a:gd name="connsiteX0" fmla="*/ 10000 w 10000"/>
                <a:gd name="connsiteY0" fmla="*/ 20 h 9663"/>
                <a:gd name="connsiteX1" fmla="*/ 7958 w 10000"/>
                <a:gd name="connsiteY1" fmla="*/ 9663 h 9663"/>
                <a:gd name="connsiteX2" fmla="*/ 0 w 10000"/>
                <a:gd name="connsiteY2" fmla="*/ 9355 h 9663"/>
                <a:gd name="connsiteX0" fmla="*/ 9353 w 9353"/>
                <a:gd name="connsiteY0" fmla="*/ 12 h 17112"/>
                <a:gd name="connsiteX1" fmla="*/ 7958 w 9353"/>
                <a:gd name="connsiteY1" fmla="*/ 17112 h 17112"/>
                <a:gd name="connsiteX2" fmla="*/ 0 w 9353"/>
                <a:gd name="connsiteY2" fmla="*/ 16793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3" h="17112" extrusionOk="0">
                  <a:moveTo>
                    <a:pt x="9353" y="12"/>
                  </a:moveTo>
                  <a:cubicBezTo>
                    <a:pt x="9341" y="-520"/>
                    <a:pt x="7935" y="16353"/>
                    <a:pt x="7958" y="17112"/>
                  </a:cubicBezTo>
                  <a:lnTo>
                    <a:pt x="0" y="16793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09872" y="1899035"/>
              <a:ext cx="720753" cy="46976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r>
                <a:rPr lang="en-US" sz="2000" b="1">
                  <a:solidFill>
                    <a:srgbClr val="000000"/>
                  </a:solidFill>
                  <a:latin typeface="Trebuchet MS" pitchFamily="34" charset="0"/>
                </a:rPr>
                <a:t> </a:t>
              </a:r>
              <a:r>
                <a:rPr lang="en-US" sz="2400" b="1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117</a:t>
              </a:r>
              <a:endPara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1" name="Shape 258"/>
            <p:cNvSpPr/>
            <p:nvPr/>
          </p:nvSpPr>
          <p:spPr>
            <a:xfrm rot="10800000">
              <a:off x="6636357" y="2414977"/>
              <a:ext cx="2413767" cy="353434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842" h="16387" extrusionOk="0">
                  <a:moveTo>
                    <a:pt x="21842" y="16387"/>
                  </a:moveTo>
                  <a:lnTo>
                    <a:pt x="19861" y="0"/>
                  </a:lnTo>
                  <a:cubicBezTo>
                    <a:pt x="16024" y="0"/>
                    <a:pt x="3837" y="567"/>
                    <a:pt x="0" y="567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82335" y="2861628"/>
              <a:ext cx="2497131" cy="34017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825409"/>
              <a:r>
                <a:rPr lang="ru-RU" sz="1600" b="1" dirty="0" err="1">
                  <a:solidFill>
                    <a:srgbClr val="0070C0"/>
                  </a:solidFill>
                  <a:latin typeface="Trebuchet MS" pitchFamily="34" charset="0"/>
                </a:rPr>
                <a:t>Проектів</a:t>
              </a:r>
              <a:r>
                <a:rPr lang="ru-RU" sz="16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600" b="1" dirty="0" err="1">
                  <a:solidFill>
                    <a:srgbClr val="0070C0"/>
                  </a:solidFill>
                  <a:latin typeface="Trebuchet MS" pitchFamily="34" charset="0"/>
                </a:rPr>
                <a:t>землеустрою</a:t>
              </a:r>
              <a:endParaRPr lang="ru-RU" sz="16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837350" y="1395803"/>
              <a:ext cx="2491882" cy="5345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825409"/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Технічних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документацій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із</a:t>
              </a:r>
              <a:r>
                <a:rPr lang="ru-RU" sz="1400" b="1" dirty="0">
                  <a:solidFill>
                    <a:srgbClr val="0070C0"/>
                  </a:solidFill>
                  <a:latin typeface="Trebuchet MS" pitchFamily="34" charset="0"/>
                </a:rPr>
                <a:t> </a:t>
              </a:r>
              <a:r>
                <a:rPr lang="ru-RU" sz="1400" b="1" dirty="0" err="1">
                  <a:solidFill>
                    <a:srgbClr val="0070C0"/>
                  </a:solidFill>
                  <a:latin typeface="Trebuchet MS" pitchFamily="34" charset="0"/>
                </a:rPr>
                <a:t>землеустрою</a:t>
              </a:r>
              <a:endParaRPr lang="ru-RU" sz="14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124" name="Shape 255"/>
            <p:cNvSpPr/>
            <p:nvPr/>
          </p:nvSpPr>
          <p:spPr>
            <a:xfrm>
              <a:off x="7454122" y="2486790"/>
              <a:ext cx="1101431" cy="209808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en-US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91 (65</a:t>
              </a:r>
              <a:r>
                <a:rPr lang="uk-UA" sz="18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%</a:t>
              </a:r>
              <a:r>
                <a:rPr lang="en-US" sz="18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)</a:t>
              </a:r>
              <a:endParaRPr sz="1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5" name="Shape 255"/>
            <p:cNvSpPr/>
            <p:nvPr/>
          </p:nvSpPr>
          <p:spPr>
            <a:xfrm>
              <a:off x="4753430" y="853308"/>
              <a:ext cx="4805682" cy="39402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pPr algn="ctr"/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Затвердження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землевпорядної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документації</a:t>
              </a:r>
              <a:endPara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140" name="Прямоугольник 139"/>
          <p:cNvSpPr/>
          <p:nvPr/>
        </p:nvSpPr>
        <p:spPr>
          <a:xfrm>
            <a:off x="1178124" y="1678260"/>
            <a:ext cx="5227170" cy="561985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uk-UA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 </a:t>
            </a:r>
            <a:r>
              <a:rPr lang="uk-UA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пов</a:t>
            </a:r>
            <a:r>
              <a:rPr lang="en-US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</a:t>
            </a:r>
            <a:r>
              <a:rPr lang="uk-UA" sz="17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язаних</a:t>
            </a:r>
            <a:r>
              <a:rPr lang="uk-UA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із розробленням землевпорядної документації</a:t>
            </a:r>
            <a:r>
              <a:rPr lang="ru-RU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ru-RU" sz="1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зокрема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</p:txBody>
      </p:sp>
      <p:sp>
        <p:nvSpPr>
          <p:cNvPr id="142" name="Прямоугольник 141"/>
          <p:cNvSpPr/>
          <p:nvPr/>
        </p:nvSpPr>
        <p:spPr>
          <a:xfrm>
            <a:off x="1178120" y="2528412"/>
            <a:ext cx="5507982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74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передачі ділянок 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в оренду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3" name="Прямоугольник 142"/>
          <p:cNvSpPr/>
          <p:nvPr/>
        </p:nvSpPr>
        <p:spPr>
          <a:xfrm>
            <a:off x="1178120" y="2786277"/>
            <a:ext cx="5507982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81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поновлення договорів оренди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1178120" y="3048716"/>
            <a:ext cx="5507982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58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стосовно припинення договорів оренди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5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198150" y="2434475"/>
            <a:ext cx="792000" cy="7920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146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2439" y="3310152"/>
            <a:ext cx="790377" cy="79200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147" name="Прямоугольник 146"/>
          <p:cNvSpPr/>
          <p:nvPr/>
        </p:nvSpPr>
        <p:spPr>
          <a:xfrm>
            <a:off x="1178119" y="3324680"/>
            <a:ext cx="5944193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20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внесення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змін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до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договорів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оренди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178122" y="3666183"/>
            <a:ext cx="6282737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59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укладання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договорів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про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встановлення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земельного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сервітуту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49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2438" y="4172781"/>
            <a:ext cx="792000" cy="7920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150" name="Прямоугольник 149"/>
          <p:cNvSpPr/>
          <p:nvPr/>
        </p:nvSpPr>
        <p:spPr>
          <a:xfrm>
            <a:off x="1178121" y="4020082"/>
            <a:ext cx="6423041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51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поновлення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договорів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про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встановлення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земельного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сервітуту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178116" y="4342922"/>
            <a:ext cx="5794796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48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з приводу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припинення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договорів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про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встановлення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земельного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сервітуту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1178124" y="4799930"/>
            <a:ext cx="5794796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marL="271463" indent="-271463"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11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стосовно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відмов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у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поновленні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договорів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оренди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3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2438" y="5019184"/>
            <a:ext cx="792000" cy="792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154" name="Прямоугольник 153"/>
          <p:cNvSpPr/>
          <p:nvPr/>
        </p:nvSpPr>
        <p:spPr>
          <a:xfrm>
            <a:off x="1178124" y="5050473"/>
            <a:ext cx="5794796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algn="l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 </a:t>
            </a:r>
            <a:r>
              <a:rPr lang="uk-UA" sz="1400" b="1" dirty="0" smtClean="0">
                <a:solidFill>
                  <a:srgbClr val="C00000"/>
                </a:solidFill>
                <a:latin typeface="Trebuchet MS" pitchFamily="34" charset="0"/>
              </a:rPr>
              <a:t>2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щодо укладання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договорів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суперфіцію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5" name="Прямоугольник 154"/>
          <p:cNvSpPr/>
          <p:nvPr/>
        </p:nvSpPr>
        <p:spPr>
          <a:xfrm>
            <a:off x="1178124" y="5299599"/>
            <a:ext cx="5794796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marL="88890" indent="-88890" algn="l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 </a:t>
            </a:r>
            <a:r>
              <a:rPr lang="uk-UA" sz="1400" b="1" dirty="0" smtClean="0">
                <a:solidFill>
                  <a:srgbClr val="C00000"/>
                </a:solidFill>
                <a:latin typeface="Trebuchet MS" pitchFamily="34" charset="0"/>
              </a:rPr>
              <a:t>7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 щодо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передачі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у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власність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, в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т.ч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. у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власність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 ОСББ</a:t>
            </a:r>
          </a:p>
        </p:txBody>
      </p:sp>
      <p:sp>
        <p:nvSpPr>
          <p:cNvPr id="156" name="Прямоугольник 155"/>
          <p:cNvSpPr/>
          <p:nvPr/>
        </p:nvSpPr>
        <p:spPr>
          <a:xfrm>
            <a:off x="1178124" y="5657639"/>
            <a:ext cx="5794796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marL="88890" indent="-88890"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15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з приводу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припинення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права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постійного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користування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з/д</a:t>
            </a:r>
          </a:p>
        </p:txBody>
      </p:sp>
      <p:sp>
        <p:nvSpPr>
          <p:cNvPr id="157" name="Прямоугольник 156"/>
          <p:cNvSpPr/>
          <p:nvPr/>
        </p:nvSpPr>
        <p:spPr>
          <a:xfrm>
            <a:off x="1178124" y="5881075"/>
            <a:ext cx="5794796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marL="88890" indent="-88890"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14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передачі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в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постійне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користування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8" name="Прямоугольник 157"/>
          <p:cNvSpPr/>
          <p:nvPr/>
        </p:nvSpPr>
        <p:spPr>
          <a:xfrm>
            <a:off x="1178124" y="6129228"/>
            <a:ext cx="5794796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marL="271463" indent="-271463" algn="l"/>
            <a:r>
              <a:rPr lang="uk-UA" sz="1400" b="1" dirty="0">
                <a:solidFill>
                  <a:srgbClr val="C00000"/>
                </a:solidFill>
                <a:latin typeface="Trebuchet MS" pitchFamily="34" charset="0"/>
              </a:rPr>
              <a:t>72</a:t>
            </a:r>
            <a:r>
              <a:rPr lang="uk-UA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щодо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надання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дозволів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на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проведення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експертної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грошової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оцінки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земель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59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9765" y="5863141"/>
            <a:ext cx="792000" cy="792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57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>
                <a:solidFill>
                  <a:srgbClr val="00B050"/>
                </a:solidFill>
                <a:latin typeface="Trebuchet MS" pitchFamily="34" charset="0"/>
              </a:rPr>
              <a:t>Основні підсумки за 2018 рік</a:t>
            </a:r>
          </a:p>
        </p:txBody>
      </p:sp>
      <p:grpSp>
        <p:nvGrpSpPr>
          <p:cNvPr id="61" name="Группа 60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62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Прямоугольник 62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sp>
        <p:nvSpPr>
          <p:cNvPr id="56" name="Shape 290"/>
          <p:cNvSpPr/>
          <p:nvPr/>
        </p:nvSpPr>
        <p:spPr>
          <a:xfrm>
            <a:off x="202440" y="1542932"/>
            <a:ext cx="792000" cy="79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en-US" sz="20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512</a:t>
            </a:r>
            <a:endParaRPr sz="2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85726" y="572952"/>
            <a:ext cx="11991974" cy="6189799"/>
            <a:chOff x="85726" y="572952"/>
            <a:chExt cx="11991974" cy="6189799"/>
          </a:xfrm>
        </p:grpSpPr>
        <p:sp>
          <p:nvSpPr>
            <p:cNvPr id="59" name="Скругленный прямоугольник 58"/>
            <p:cNvSpPr>
              <a:spLocks/>
            </p:cNvSpPr>
            <p:nvPr/>
          </p:nvSpPr>
          <p:spPr>
            <a:xfrm>
              <a:off x="85726" y="785842"/>
              <a:ext cx="11991974" cy="5976909"/>
            </a:xfrm>
            <a:prstGeom prst="roundRect">
              <a:avLst>
                <a:gd name="adj" fmla="val 6859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Скругленный прямоугольник 68"/>
            <p:cNvSpPr/>
            <p:nvPr/>
          </p:nvSpPr>
          <p:spPr>
            <a:xfrm>
              <a:off x="4500999" y="572952"/>
              <a:ext cx="3161427" cy="425781"/>
            </a:xfrm>
            <a:prstGeom prst="roundRect">
              <a:avLst>
                <a:gd name="adj" fmla="val 35715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eaLnBrk="0"/>
              <a:r>
                <a:rPr lang="ru-RU" sz="15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Сектор обслуговування </a:t>
              </a:r>
              <a:endParaRPr lang="ru-RU" sz="1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 eaLnBrk="0"/>
              <a:r>
                <a:rPr lang="ru-RU" sz="15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юридичних </a:t>
              </a:r>
              <a:r>
                <a:rPr lang="ru-RU" sz="15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осіб ДЗР</a:t>
              </a:r>
              <a:endParaRPr lang="ru-RU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499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1853571" y="1014613"/>
            <a:ext cx="8456281" cy="592763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algn="ctr"/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Розглянуто</a:t>
            </a:r>
            <a:r>
              <a:rPr lang="ru-RU" sz="1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uk-UA" sz="1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2929</a:t>
            </a:r>
            <a:r>
              <a:rPr lang="ru-RU" sz="1800" b="1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звернень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фізичних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осіб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. 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На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розгляд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сесії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міської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 ради </a:t>
            </a:r>
            <a:r>
              <a:rPr lang="ru-RU" sz="1800" b="1" err="1">
                <a:solidFill>
                  <a:srgbClr val="0070C0"/>
                </a:solidFill>
                <a:latin typeface="Trebuchet MS" pitchFamily="34" charset="0"/>
              </a:rPr>
              <a:t>винесено</a:t>
            </a:r>
            <a:r>
              <a:rPr lang="ru-RU" sz="1800" b="1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1168</a:t>
            </a:r>
            <a:r>
              <a:rPr lang="ru-RU" sz="1800" b="1" smtClean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питань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, з </a:t>
            </a:r>
            <a:r>
              <a:rPr lang="ru-RU" sz="1800" b="1" dirty="0" err="1">
                <a:solidFill>
                  <a:srgbClr val="0070C0"/>
                </a:solidFill>
                <a:latin typeface="Trebuchet MS" pitchFamily="34" charset="0"/>
              </a:rPr>
              <a:t>яких</a:t>
            </a:r>
            <a:r>
              <a:rPr lang="ru-RU" sz="1800" b="1" dirty="0">
                <a:solidFill>
                  <a:srgbClr val="0070C0"/>
                </a:solidFill>
                <a:latin typeface="Trebuchet MS" pitchFamily="34" charset="0"/>
              </a:rPr>
              <a:t>:</a:t>
            </a:r>
          </a:p>
        </p:txBody>
      </p:sp>
      <p:grpSp>
        <p:nvGrpSpPr>
          <p:cNvPr id="107" name="Группа 106"/>
          <p:cNvGrpSpPr>
            <a:grpSpLocks noChangeAspect="1"/>
          </p:cNvGrpSpPr>
          <p:nvPr/>
        </p:nvGrpSpPr>
        <p:grpSpPr>
          <a:xfrm>
            <a:off x="6631968" y="4192671"/>
            <a:ext cx="5203609" cy="2432320"/>
            <a:chOff x="4085738" y="705678"/>
            <a:chExt cx="5396671" cy="2560337"/>
          </a:xfrm>
        </p:grpSpPr>
        <p:sp>
          <p:nvSpPr>
            <p:cNvPr id="109" name="Shape 262"/>
            <p:cNvSpPr/>
            <p:nvPr/>
          </p:nvSpPr>
          <p:spPr>
            <a:xfrm>
              <a:off x="6797933" y="2884509"/>
              <a:ext cx="2684476" cy="381506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110" name="Shape 262"/>
            <p:cNvSpPr/>
            <p:nvPr/>
          </p:nvSpPr>
          <p:spPr>
            <a:xfrm>
              <a:off x="6792368" y="1346228"/>
              <a:ext cx="2690041" cy="370403"/>
            </a:xfrm>
            <a:prstGeom prst="roundRect">
              <a:avLst>
                <a:gd name="adj" fmla="val 50000"/>
              </a:avLst>
            </a:prstGeom>
            <a:noFill/>
            <a:ln w="38100" cap="flat">
              <a:solidFill>
                <a:srgbClr val="92D05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600"/>
            </a:p>
          </p:txBody>
        </p:sp>
        <p:sp>
          <p:nvSpPr>
            <p:cNvPr id="112" name="Shape 255"/>
            <p:cNvSpPr/>
            <p:nvPr/>
          </p:nvSpPr>
          <p:spPr>
            <a:xfrm>
              <a:off x="7385479" y="990370"/>
              <a:ext cx="1433131" cy="19667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285</a:t>
              </a:r>
              <a:r>
                <a:rPr lang="en-US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(</a:t>
              </a:r>
              <a:r>
                <a:rPr lang="uk-UA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67%</a:t>
              </a:r>
              <a:r>
                <a:rPr lang="en-US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)</a:t>
              </a:r>
              <a:endParaRPr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graphicFrame>
          <p:nvGraphicFramePr>
            <p:cNvPr id="115" name="Chart 288"/>
            <p:cNvGraphicFramePr/>
            <p:nvPr>
              <p:extLst>
                <p:ext uri="{D42A27DB-BD31-4B8C-83A1-F6EECF244321}">
                  <p14:modId xmlns:p14="http://schemas.microsoft.com/office/powerpoint/2010/main" val="2997946122"/>
                </p:ext>
              </p:extLst>
            </p:nvPr>
          </p:nvGraphicFramePr>
          <p:xfrm>
            <a:off x="4837765" y="1187041"/>
            <a:ext cx="1928231" cy="1939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6" name="Shape 289"/>
            <p:cNvSpPr/>
            <p:nvPr/>
          </p:nvSpPr>
          <p:spPr>
            <a:xfrm>
              <a:off x="4994316" y="1344541"/>
              <a:ext cx="1615130" cy="1624913"/>
            </a:xfrm>
            <a:prstGeom prst="ellipse">
              <a:avLst/>
            </a:prstGeom>
            <a:solidFill>
              <a:srgbClr val="F4F5F7"/>
            </a:solidFill>
            <a:ln w="3175"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7" name="Shape 290"/>
            <p:cNvSpPr/>
            <p:nvPr/>
          </p:nvSpPr>
          <p:spPr>
            <a:xfrm>
              <a:off x="5179235" y="1515577"/>
              <a:ext cx="1232077" cy="1250526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8" name="Shape 258"/>
            <p:cNvSpPr/>
            <p:nvPr/>
          </p:nvSpPr>
          <p:spPr>
            <a:xfrm rot="10800000">
              <a:off x="6471467" y="1249475"/>
              <a:ext cx="2367965" cy="292959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1842 w 21842"/>
                <a:gd name="connsiteY0" fmla="*/ 15820 h 15820"/>
                <a:gd name="connsiteX1" fmla="*/ 21203 w 21842"/>
                <a:gd name="connsiteY1" fmla="*/ 9878 h 15820"/>
                <a:gd name="connsiteX2" fmla="*/ 0 w 21842"/>
                <a:gd name="connsiteY2" fmla="*/ 0 h 15820"/>
                <a:gd name="connsiteX0" fmla="*/ 21970 w 21970"/>
                <a:gd name="connsiteY0" fmla="*/ 6535 h 6535"/>
                <a:gd name="connsiteX1" fmla="*/ 21331 w 21970"/>
                <a:gd name="connsiteY1" fmla="*/ 593 h 6535"/>
                <a:gd name="connsiteX2" fmla="*/ 0 w 21970"/>
                <a:gd name="connsiteY2" fmla="*/ 0 h 6535"/>
                <a:gd name="connsiteX0" fmla="*/ 10000 w 10000"/>
                <a:gd name="connsiteY0" fmla="*/ 9093 h 9093"/>
                <a:gd name="connsiteX1" fmla="*/ 9709 w 10000"/>
                <a:gd name="connsiteY1" fmla="*/ 0 h 9093"/>
                <a:gd name="connsiteX2" fmla="*/ 0 w 10000"/>
                <a:gd name="connsiteY2" fmla="*/ 869 h 9093"/>
                <a:gd name="connsiteX0" fmla="*/ 9418 w 9793"/>
                <a:gd name="connsiteY0" fmla="*/ 3 h 27647"/>
                <a:gd name="connsiteX1" fmla="*/ 9709 w 9793"/>
                <a:gd name="connsiteY1" fmla="*/ 26135 h 27647"/>
                <a:gd name="connsiteX2" fmla="*/ 0 w 9793"/>
                <a:gd name="connsiteY2" fmla="*/ 27091 h 27647"/>
                <a:gd name="connsiteX0" fmla="*/ 7330 w 7713"/>
                <a:gd name="connsiteY0" fmla="*/ 1 h 10000"/>
                <a:gd name="connsiteX1" fmla="*/ 7627 w 7713"/>
                <a:gd name="connsiteY1" fmla="*/ 9453 h 10000"/>
                <a:gd name="connsiteX2" fmla="*/ 0 w 7713"/>
                <a:gd name="connsiteY2" fmla="*/ 926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799 h 10000"/>
                <a:gd name="connsiteX0" fmla="*/ 9542 w 10039"/>
                <a:gd name="connsiteY0" fmla="*/ 1 h 10000"/>
                <a:gd name="connsiteX1" fmla="*/ 9927 w 10039"/>
                <a:gd name="connsiteY1" fmla="*/ 9453 h 10000"/>
                <a:gd name="connsiteX2" fmla="*/ 0 w 10039"/>
                <a:gd name="connsiteY2" fmla="*/ 9269 h 10000"/>
                <a:gd name="connsiteX0" fmla="*/ 9542 w 9983"/>
                <a:gd name="connsiteY0" fmla="*/ 1 h 9453"/>
                <a:gd name="connsiteX1" fmla="*/ 9927 w 9983"/>
                <a:gd name="connsiteY1" fmla="*/ 9453 h 9453"/>
                <a:gd name="connsiteX2" fmla="*/ 0 w 9983"/>
                <a:gd name="connsiteY2" fmla="*/ 9269 h 9453"/>
                <a:gd name="connsiteX0" fmla="*/ 9558 w 9944"/>
                <a:gd name="connsiteY0" fmla="*/ 1 h 10000"/>
                <a:gd name="connsiteX1" fmla="*/ 9944 w 9944"/>
                <a:gd name="connsiteY1" fmla="*/ 10000 h 10000"/>
                <a:gd name="connsiteX2" fmla="*/ 0 w 9944"/>
                <a:gd name="connsiteY2" fmla="*/ 9805 h 10000"/>
                <a:gd name="connsiteX0" fmla="*/ 9612 w 13237"/>
                <a:gd name="connsiteY0" fmla="*/ 1 h 10000"/>
                <a:gd name="connsiteX1" fmla="*/ 13237 w 13237"/>
                <a:gd name="connsiteY1" fmla="*/ 10000 h 10000"/>
                <a:gd name="connsiteX2" fmla="*/ 0 w 13237"/>
                <a:gd name="connsiteY2" fmla="*/ 9805 h 10000"/>
                <a:gd name="connsiteX0" fmla="*/ 6752 w 10377"/>
                <a:gd name="connsiteY0" fmla="*/ 1 h 10000"/>
                <a:gd name="connsiteX1" fmla="*/ 10377 w 10377"/>
                <a:gd name="connsiteY1" fmla="*/ 10000 h 10000"/>
                <a:gd name="connsiteX2" fmla="*/ 0 w 10377"/>
                <a:gd name="connsiteY2" fmla="*/ 9992 h 10000"/>
                <a:gd name="connsiteX0" fmla="*/ 7731 w 10377"/>
                <a:gd name="connsiteY0" fmla="*/ 2 h 8941"/>
                <a:gd name="connsiteX1" fmla="*/ 10377 w 10377"/>
                <a:gd name="connsiteY1" fmla="*/ 8941 h 8941"/>
                <a:gd name="connsiteX2" fmla="*/ 0 w 10377"/>
                <a:gd name="connsiteY2" fmla="*/ 8933 h 8941"/>
                <a:gd name="connsiteX0" fmla="*/ 7450 w 7450"/>
                <a:gd name="connsiteY0" fmla="*/ 6 h 9995"/>
                <a:gd name="connsiteX1" fmla="*/ 5358 w 7450"/>
                <a:gd name="connsiteY1" fmla="*/ 3232 h 9995"/>
                <a:gd name="connsiteX2" fmla="*/ 0 w 7450"/>
                <a:gd name="connsiteY2" fmla="*/ 9995 h 9995"/>
                <a:gd name="connsiteX0" fmla="*/ 13749 w 13749"/>
                <a:gd name="connsiteY0" fmla="*/ 6 h 3563"/>
                <a:gd name="connsiteX1" fmla="*/ 10941 w 13749"/>
                <a:gd name="connsiteY1" fmla="*/ 3234 h 3563"/>
                <a:gd name="connsiteX2" fmla="*/ 0 w 13749"/>
                <a:gd name="connsiteY2" fmla="*/ 3563 h 3563"/>
                <a:gd name="connsiteX0" fmla="*/ 10000 w 10000"/>
                <a:gd name="connsiteY0" fmla="*/ 19 h 9396"/>
                <a:gd name="connsiteX1" fmla="*/ 7958 w 10000"/>
                <a:gd name="connsiteY1" fmla="*/ 9079 h 9396"/>
                <a:gd name="connsiteX2" fmla="*/ 0 w 10000"/>
                <a:gd name="connsiteY2" fmla="*/ 9396 h 9396"/>
                <a:gd name="connsiteX0" fmla="*/ 10000 w 10000"/>
                <a:gd name="connsiteY0" fmla="*/ 20 h 9663"/>
                <a:gd name="connsiteX1" fmla="*/ 7958 w 10000"/>
                <a:gd name="connsiteY1" fmla="*/ 9663 h 9663"/>
                <a:gd name="connsiteX2" fmla="*/ 0 w 10000"/>
                <a:gd name="connsiteY2" fmla="*/ 9355 h 9663"/>
                <a:gd name="connsiteX0" fmla="*/ 9353 w 9353"/>
                <a:gd name="connsiteY0" fmla="*/ 12 h 17112"/>
                <a:gd name="connsiteX1" fmla="*/ 7958 w 9353"/>
                <a:gd name="connsiteY1" fmla="*/ 17112 h 17112"/>
                <a:gd name="connsiteX2" fmla="*/ 0 w 9353"/>
                <a:gd name="connsiteY2" fmla="*/ 16793 h 17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53" h="17112" extrusionOk="0">
                  <a:moveTo>
                    <a:pt x="9353" y="12"/>
                  </a:moveTo>
                  <a:cubicBezTo>
                    <a:pt x="9341" y="-520"/>
                    <a:pt x="7935" y="16353"/>
                    <a:pt x="7958" y="17112"/>
                  </a:cubicBezTo>
                  <a:lnTo>
                    <a:pt x="0" y="16793"/>
                  </a:ln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5413972" y="1912066"/>
              <a:ext cx="769035" cy="469764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  <a:latin typeface="Trebuchet MS" pitchFamily="34" charset="0"/>
                </a:rPr>
                <a:t> </a:t>
              </a:r>
              <a:r>
                <a:rPr lang="uk-UA" sz="24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425</a:t>
              </a:r>
              <a:endParaRPr 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1" name="Shape 258"/>
            <p:cNvSpPr/>
            <p:nvPr/>
          </p:nvSpPr>
          <p:spPr>
            <a:xfrm rot="10800000">
              <a:off x="6521166" y="2703384"/>
              <a:ext cx="2318263" cy="65025"/>
            </a:xfrm>
            <a:custGeom>
              <a:avLst/>
              <a:gdLst>
                <a:gd name="connsiteX0" fmla="*/ 21600 w 21600"/>
                <a:gd name="connsiteY0" fmla="*/ 0 h 21600"/>
                <a:gd name="connsiteX1" fmla="*/ 16109 w 21600"/>
                <a:gd name="connsiteY1" fmla="*/ 21033 h 21600"/>
                <a:gd name="connsiteX2" fmla="*/ 0 w 21600"/>
                <a:gd name="connsiteY2" fmla="*/ 21600 h 21600"/>
                <a:gd name="connsiteX0" fmla="*/ 20632 w 20632"/>
                <a:gd name="connsiteY0" fmla="*/ 0 h 34640"/>
                <a:gd name="connsiteX1" fmla="*/ 16109 w 20632"/>
                <a:gd name="connsiteY1" fmla="*/ 34073 h 34640"/>
                <a:gd name="connsiteX2" fmla="*/ 0 w 20632"/>
                <a:gd name="connsiteY2" fmla="*/ 34640 h 34640"/>
                <a:gd name="connsiteX0" fmla="*/ 18998 w 18998"/>
                <a:gd name="connsiteY0" fmla="*/ 0 h 63556"/>
                <a:gd name="connsiteX1" fmla="*/ 16109 w 18998"/>
                <a:gd name="connsiteY1" fmla="*/ 62989 h 63556"/>
                <a:gd name="connsiteX2" fmla="*/ 0 w 18998"/>
                <a:gd name="connsiteY2" fmla="*/ 63556 h 63556"/>
                <a:gd name="connsiteX0" fmla="*/ 22750 w 22750"/>
                <a:gd name="connsiteY0" fmla="*/ 0 h 63556"/>
                <a:gd name="connsiteX1" fmla="*/ 19861 w 22750"/>
                <a:gd name="connsiteY1" fmla="*/ 62989 h 63556"/>
                <a:gd name="connsiteX2" fmla="*/ 0 w 22750"/>
                <a:gd name="connsiteY2" fmla="*/ 63556 h 63556"/>
                <a:gd name="connsiteX0" fmla="*/ 21842 w 21842"/>
                <a:gd name="connsiteY0" fmla="*/ 16387 h 16387"/>
                <a:gd name="connsiteX1" fmla="*/ 19861 w 21842"/>
                <a:gd name="connsiteY1" fmla="*/ 0 h 16387"/>
                <a:gd name="connsiteX2" fmla="*/ 0 w 21842"/>
                <a:gd name="connsiteY2" fmla="*/ 567 h 16387"/>
                <a:gd name="connsiteX0" fmla="*/ 22630 w 22630"/>
                <a:gd name="connsiteY0" fmla="*/ 5788 h 5788"/>
                <a:gd name="connsiteX1" fmla="*/ 19861 w 22630"/>
                <a:gd name="connsiteY1" fmla="*/ 0 h 5788"/>
                <a:gd name="connsiteX2" fmla="*/ 0 w 22630"/>
                <a:gd name="connsiteY2" fmla="*/ 567 h 5788"/>
                <a:gd name="connsiteX0" fmla="*/ 9869 w 9869"/>
                <a:gd name="connsiteY0" fmla="*/ 23535 h 23535"/>
                <a:gd name="connsiteX1" fmla="*/ 8776 w 9869"/>
                <a:gd name="connsiteY1" fmla="*/ 0 h 23535"/>
                <a:gd name="connsiteX2" fmla="*/ 0 w 9869"/>
                <a:gd name="connsiteY2" fmla="*/ 980 h 23535"/>
                <a:gd name="connsiteX0" fmla="*/ 10000 w 10069"/>
                <a:gd name="connsiteY0" fmla="*/ 10000 h 10000"/>
                <a:gd name="connsiteX1" fmla="*/ 8892 w 10069"/>
                <a:gd name="connsiteY1" fmla="*/ 0 h 10000"/>
                <a:gd name="connsiteX2" fmla="*/ 0 w 10069"/>
                <a:gd name="connsiteY2" fmla="*/ 416 h 10000"/>
                <a:gd name="connsiteX0" fmla="*/ 10441 w 10494"/>
                <a:gd name="connsiteY0" fmla="*/ 3911 h 3911"/>
                <a:gd name="connsiteX1" fmla="*/ 8892 w 10494"/>
                <a:gd name="connsiteY1" fmla="*/ 0 h 3911"/>
                <a:gd name="connsiteX2" fmla="*/ 0 w 10494"/>
                <a:gd name="connsiteY2" fmla="*/ 416 h 3911"/>
                <a:gd name="connsiteX0" fmla="*/ 9949 w 9949"/>
                <a:gd name="connsiteY0" fmla="*/ 10000 h 10000"/>
                <a:gd name="connsiteX1" fmla="*/ 8473 w 9949"/>
                <a:gd name="connsiteY1" fmla="*/ 0 h 10000"/>
                <a:gd name="connsiteX2" fmla="*/ 0 w 9949"/>
                <a:gd name="connsiteY2" fmla="*/ 1064 h 10000"/>
                <a:gd name="connsiteX0" fmla="*/ 10000 w 10000"/>
                <a:gd name="connsiteY0" fmla="*/ 10000 h 10000"/>
                <a:gd name="connsiteX1" fmla="*/ 8516 w 10000"/>
                <a:gd name="connsiteY1" fmla="*/ 0 h 10000"/>
                <a:gd name="connsiteX2" fmla="*/ 0 w 10000"/>
                <a:gd name="connsiteY2" fmla="*/ 1064 h 10000"/>
                <a:gd name="connsiteX0" fmla="*/ 9764 w 9764"/>
                <a:gd name="connsiteY0" fmla="*/ 14341 h 14341"/>
                <a:gd name="connsiteX1" fmla="*/ 8516 w 9764"/>
                <a:gd name="connsiteY1" fmla="*/ 0 h 14341"/>
                <a:gd name="connsiteX2" fmla="*/ 0 w 9764"/>
                <a:gd name="connsiteY2" fmla="*/ 1064 h 14341"/>
                <a:gd name="connsiteX0" fmla="*/ 10217 w 10217"/>
                <a:gd name="connsiteY0" fmla="*/ 6637 h 6637"/>
                <a:gd name="connsiteX1" fmla="*/ 8722 w 10217"/>
                <a:gd name="connsiteY1" fmla="*/ 0 h 6637"/>
                <a:gd name="connsiteX2" fmla="*/ 0 w 10217"/>
                <a:gd name="connsiteY2" fmla="*/ 742 h 6637"/>
                <a:gd name="connsiteX0" fmla="*/ 8559 w 8569"/>
                <a:gd name="connsiteY0" fmla="*/ 2870 h 5730"/>
                <a:gd name="connsiteX1" fmla="*/ 8537 w 8569"/>
                <a:gd name="connsiteY1" fmla="*/ 2498 h 5730"/>
                <a:gd name="connsiteX2" fmla="*/ 0 w 8569"/>
                <a:gd name="connsiteY2" fmla="*/ 3616 h 5730"/>
                <a:gd name="connsiteX0" fmla="*/ 9988 w 10116"/>
                <a:gd name="connsiteY0" fmla="*/ 649 h 8162"/>
                <a:gd name="connsiteX1" fmla="*/ 9963 w 10116"/>
                <a:gd name="connsiteY1" fmla="*/ 0 h 8162"/>
                <a:gd name="connsiteX2" fmla="*/ 0 w 10116"/>
                <a:gd name="connsiteY2" fmla="*/ 1951 h 8162"/>
                <a:gd name="connsiteX0" fmla="*/ 10718 w 10718"/>
                <a:gd name="connsiteY0" fmla="*/ 4045 h 10884"/>
                <a:gd name="connsiteX1" fmla="*/ 9849 w 10718"/>
                <a:gd name="connsiteY1" fmla="*/ 0 h 10884"/>
                <a:gd name="connsiteX2" fmla="*/ 0 w 10718"/>
                <a:gd name="connsiteY2" fmla="*/ 2390 h 10884"/>
                <a:gd name="connsiteX0" fmla="*/ 10718 w 10857"/>
                <a:gd name="connsiteY0" fmla="*/ 4045 h 7064"/>
                <a:gd name="connsiteX1" fmla="*/ 9849 w 10857"/>
                <a:gd name="connsiteY1" fmla="*/ 0 h 7064"/>
                <a:gd name="connsiteX2" fmla="*/ 0 w 10857"/>
                <a:gd name="connsiteY2" fmla="*/ 2390 h 7064"/>
                <a:gd name="connsiteX0" fmla="*/ 10499 w 10499"/>
                <a:gd name="connsiteY0" fmla="*/ 17996 h 17996"/>
                <a:gd name="connsiteX1" fmla="*/ 9072 w 10499"/>
                <a:gd name="connsiteY1" fmla="*/ 0 h 17996"/>
                <a:gd name="connsiteX2" fmla="*/ 0 w 10499"/>
                <a:gd name="connsiteY2" fmla="*/ 3383 h 17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99" h="17996" extrusionOk="0">
                  <a:moveTo>
                    <a:pt x="10499" y="17996"/>
                  </a:moveTo>
                  <a:cubicBezTo>
                    <a:pt x="10495" y="15162"/>
                    <a:pt x="10478" y="20333"/>
                    <a:pt x="9072" y="0"/>
                  </a:cubicBezTo>
                  <a:cubicBezTo>
                    <a:pt x="7320" y="0"/>
                    <a:pt x="1754" y="3383"/>
                    <a:pt x="0" y="3383"/>
                  </a:cubicBezTo>
                </a:path>
              </a:pathLst>
            </a:custGeom>
            <a:ln w="38100">
              <a:solidFill>
                <a:srgbClr val="92D050"/>
              </a:solidFill>
              <a:prstDash val="sysDot"/>
              <a:miter lim="400000"/>
            </a:ln>
          </p:spPr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6797933" y="1249257"/>
              <a:ext cx="2602973" cy="53455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825409"/>
              <a:r>
                <a:rPr lang="uk-UA" sz="1400" b="1" dirty="0" smtClean="0">
                  <a:solidFill>
                    <a:srgbClr val="0070C0"/>
                  </a:solidFill>
                  <a:latin typeface="Trebuchet MS" pitchFamily="34" charset="0"/>
                </a:rPr>
                <a:t>Технічних документацій із землеустрою</a:t>
              </a:r>
              <a:endParaRPr lang="uk-UA" sz="14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6803183" y="2921375"/>
              <a:ext cx="2597725" cy="30777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100" tIns="38100" rIns="38100" bIns="38100" numCol="1" spcCol="38100" rtlCol="0" anchor="ctr">
              <a:spAutoFit/>
            </a:bodyPr>
            <a:lstStyle/>
            <a:p>
              <a:pPr algn="ctr" defTabSz="825409"/>
              <a:r>
                <a:rPr lang="uk-UA" sz="1400" b="1" dirty="0" smtClean="0">
                  <a:solidFill>
                    <a:srgbClr val="0070C0"/>
                  </a:solidFill>
                  <a:latin typeface="Trebuchet MS" pitchFamily="34" charset="0"/>
                </a:rPr>
                <a:t>Проектів землеустрою</a:t>
              </a:r>
              <a:endParaRPr lang="uk-UA" sz="1400" b="1" dirty="0">
                <a:solidFill>
                  <a:srgbClr val="0070C0"/>
                </a:solidFill>
                <a:latin typeface="Trebuchet MS" pitchFamily="34" charset="0"/>
              </a:endParaRPr>
            </a:p>
          </p:txBody>
        </p:sp>
        <p:sp>
          <p:nvSpPr>
            <p:cNvPr id="124" name="Shape 255"/>
            <p:cNvSpPr/>
            <p:nvPr/>
          </p:nvSpPr>
          <p:spPr>
            <a:xfrm>
              <a:off x="7454121" y="2486789"/>
              <a:ext cx="1237648" cy="22429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r>
                <a:rPr lang="uk-UA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140</a:t>
              </a:r>
              <a:r>
                <a:rPr lang="en-US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(</a:t>
              </a:r>
              <a:r>
                <a:rPr lang="uk-UA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33%</a:t>
              </a:r>
              <a:r>
                <a:rPr lang="en-US" sz="180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)</a:t>
              </a:r>
              <a:endParaRPr sz="18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  <p:sp>
          <p:nvSpPr>
            <p:cNvPr id="125" name="Shape 255"/>
            <p:cNvSpPr/>
            <p:nvPr/>
          </p:nvSpPr>
          <p:spPr>
            <a:xfrm>
              <a:off x="4085738" y="705678"/>
              <a:ext cx="5235972" cy="394021"/>
            </a:xfrm>
            <a:prstGeom prst="rect">
              <a:avLst/>
            </a:prstGeom>
            <a:ln w="3175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38100" tIns="38100" rIns="38100" bIns="38100">
              <a:noAutofit/>
            </a:bodyPr>
            <a:lstStyle>
              <a:lvl1pPr algn="l">
                <a:lnSpc>
                  <a:spcPct val="80000"/>
                </a:lnSpc>
                <a:defRPr sz="4500" b="1">
                  <a:solidFill>
                    <a:srgbClr val="393941"/>
                  </a:solidFill>
                  <a:latin typeface="Montserrat-SemiBold"/>
                  <a:ea typeface="Montserrat-SemiBold"/>
                  <a:cs typeface="Montserrat-SemiBold"/>
                  <a:sym typeface="Montserrat-SemiBold"/>
                </a:defRPr>
              </a:lvl1pPr>
            </a:lstStyle>
            <a:p>
              <a:pPr algn="ctr"/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Затвердження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землевпорядної</a:t>
              </a:r>
              <a:r>
                <a:rPr lang="ru-RU" sz="16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 </a:t>
              </a:r>
              <a:r>
                <a:rPr lang="ru-RU" sz="16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документації</a:t>
              </a:r>
              <a:endPara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102" name="Shape 262"/>
          <p:cNvSpPr/>
          <p:nvPr/>
        </p:nvSpPr>
        <p:spPr>
          <a:xfrm>
            <a:off x="9175272" y="3734775"/>
            <a:ext cx="2686960" cy="362431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92D05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00"/>
          </a:p>
        </p:txBody>
      </p:sp>
      <p:sp>
        <p:nvSpPr>
          <p:cNvPr id="105" name="Shape 262"/>
          <p:cNvSpPr/>
          <p:nvPr/>
        </p:nvSpPr>
        <p:spPr>
          <a:xfrm>
            <a:off x="9280203" y="2273409"/>
            <a:ext cx="2582030" cy="351883"/>
          </a:xfrm>
          <a:prstGeom prst="roundRect">
            <a:avLst>
              <a:gd name="adj" fmla="val 50000"/>
            </a:avLst>
          </a:prstGeom>
          <a:noFill/>
          <a:ln w="38100" cap="flat">
            <a:solidFill>
              <a:srgbClr val="92D050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600"/>
          </a:p>
        </p:txBody>
      </p:sp>
      <p:sp>
        <p:nvSpPr>
          <p:cNvPr id="108" name="Shape 255"/>
          <p:cNvSpPr/>
          <p:nvPr/>
        </p:nvSpPr>
        <p:spPr>
          <a:xfrm>
            <a:off x="9912521" y="1950045"/>
            <a:ext cx="1212463" cy="19970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159</a:t>
            </a:r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(</a:t>
            </a: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29%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  <a:endParaRPr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10589" y="2273621"/>
            <a:ext cx="2473058" cy="32316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409"/>
            <a:r>
              <a:rPr lang="uk-UA" sz="1600" b="1" dirty="0" smtClean="0">
                <a:solidFill>
                  <a:srgbClr val="0070C0"/>
                </a:solidFill>
                <a:latin typeface="Trebuchet MS" pitchFamily="34" charset="0"/>
              </a:rPr>
              <a:t>Проектів землеустрою</a:t>
            </a:r>
            <a:endParaRPr lang="uk-UA" sz="16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9180255" y="3652531"/>
            <a:ext cx="2603391" cy="50783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algn="ctr" defTabSz="825409"/>
            <a:r>
              <a:rPr lang="uk-UA" sz="1400" b="1" dirty="0" smtClean="0">
                <a:solidFill>
                  <a:srgbClr val="0070C0"/>
                </a:solidFill>
                <a:latin typeface="Trebuchet MS" pitchFamily="34" charset="0"/>
              </a:rPr>
              <a:t>Технічних документацій із землеустрою</a:t>
            </a:r>
            <a:endParaRPr lang="uk-UA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100" name="Shape 255"/>
          <p:cNvSpPr/>
          <p:nvPr/>
        </p:nvSpPr>
        <p:spPr>
          <a:xfrm>
            <a:off x="9887414" y="3356942"/>
            <a:ext cx="1423691" cy="23177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396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(</a:t>
            </a:r>
            <a:r>
              <a:rPr lang="uk-UA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71%</a:t>
            </a:r>
            <a:r>
              <a:rPr lang="en-US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)</a:t>
            </a:r>
            <a:endParaRPr sz="1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6" name="Shape 255"/>
          <p:cNvSpPr/>
          <p:nvPr/>
        </p:nvSpPr>
        <p:spPr>
          <a:xfrm>
            <a:off x="6197494" y="1650474"/>
            <a:ext cx="5469711" cy="37432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noAutofit/>
          </a:bodyPr>
          <a:lstStyle>
            <a:lvl1pPr algn="l">
              <a:lnSpc>
                <a:spcPct val="80000"/>
              </a:lnSpc>
              <a:defRPr sz="45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ctr"/>
            <a:r>
              <a:rPr lang="ru-RU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Надання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дозволів</a:t>
            </a:r>
            <a:r>
              <a:rPr lang="ru-RU" sz="1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на </a:t>
            </a:r>
            <a:r>
              <a:rPr lang="ru-RU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розроблення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землевпорядної</a:t>
            </a:r>
            <a:r>
              <a:rPr lang="ru-RU" sz="1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ru-RU" sz="1600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документації</a:t>
            </a:r>
            <a:endParaRPr lang="ru-RU" sz="1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4" name="Shape 258"/>
          <p:cNvSpPr/>
          <p:nvPr/>
        </p:nvSpPr>
        <p:spPr>
          <a:xfrm rot="10800000">
            <a:off x="8881659" y="2181491"/>
            <a:ext cx="2230894" cy="384774"/>
          </a:xfrm>
          <a:custGeom>
            <a:avLst/>
            <a:gdLst>
              <a:gd name="connsiteX0" fmla="*/ 21600 w 21600"/>
              <a:gd name="connsiteY0" fmla="*/ 0 h 21600"/>
              <a:gd name="connsiteX1" fmla="*/ 16109 w 21600"/>
              <a:gd name="connsiteY1" fmla="*/ 21033 h 21600"/>
              <a:gd name="connsiteX2" fmla="*/ 0 w 21600"/>
              <a:gd name="connsiteY2" fmla="*/ 21600 h 21600"/>
              <a:gd name="connsiteX0" fmla="*/ 20632 w 20632"/>
              <a:gd name="connsiteY0" fmla="*/ 0 h 34640"/>
              <a:gd name="connsiteX1" fmla="*/ 16109 w 20632"/>
              <a:gd name="connsiteY1" fmla="*/ 34073 h 34640"/>
              <a:gd name="connsiteX2" fmla="*/ 0 w 20632"/>
              <a:gd name="connsiteY2" fmla="*/ 34640 h 34640"/>
              <a:gd name="connsiteX0" fmla="*/ 18998 w 18998"/>
              <a:gd name="connsiteY0" fmla="*/ 0 h 63556"/>
              <a:gd name="connsiteX1" fmla="*/ 16109 w 18998"/>
              <a:gd name="connsiteY1" fmla="*/ 62989 h 63556"/>
              <a:gd name="connsiteX2" fmla="*/ 0 w 18998"/>
              <a:gd name="connsiteY2" fmla="*/ 63556 h 63556"/>
              <a:gd name="connsiteX0" fmla="*/ 22750 w 22750"/>
              <a:gd name="connsiteY0" fmla="*/ 0 h 63556"/>
              <a:gd name="connsiteX1" fmla="*/ 19861 w 22750"/>
              <a:gd name="connsiteY1" fmla="*/ 62989 h 63556"/>
              <a:gd name="connsiteX2" fmla="*/ 0 w 22750"/>
              <a:gd name="connsiteY2" fmla="*/ 63556 h 63556"/>
              <a:gd name="connsiteX0" fmla="*/ 21842 w 21842"/>
              <a:gd name="connsiteY0" fmla="*/ 16387 h 16387"/>
              <a:gd name="connsiteX1" fmla="*/ 19861 w 21842"/>
              <a:gd name="connsiteY1" fmla="*/ 0 h 16387"/>
              <a:gd name="connsiteX2" fmla="*/ 0 w 21842"/>
              <a:gd name="connsiteY2" fmla="*/ 567 h 16387"/>
              <a:gd name="connsiteX0" fmla="*/ 21842 w 21842"/>
              <a:gd name="connsiteY0" fmla="*/ 16387 h 16387"/>
              <a:gd name="connsiteX1" fmla="*/ 19861 w 21842"/>
              <a:gd name="connsiteY1" fmla="*/ 0 h 16387"/>
              <a:gd name="connsiteX2" fmla="*/ 0 w 21842"/>
              <a:gd name="connsiteY2" fmla="*/ 567 h 16387"/>
              <a:gd name="connsiteX0" fmla="*/ 21842 w 21842"/>
              <a:gd name="connsiteY0" fmla="*/ 15820 h 15820"/>
              <a:gd name="connsiteX1" fmla="*/ 21203 w 21842"/>
              <a:gd name="connsiteY1" fmla="*/ 9878 h 15820"/>
              <a:gd name="connsiteX2" fmla="*/ 0 w 21842"/>
              <a:gd name="connsiteY2" fmla="*/ 0 h 15820"/>
              <a:gd name="connsiteX0" fmla="*/ 21970 w 21970"/>
              <a:gd name="connsiteY0" fmla="*/ 6535 h 6535"/>
              <a:gd name="connsiteX1" fmla="*/ 21331 w 21970"/>
              <a:gd name="connsiteY1" fmla="*/ 593 h 6535"/>
              <a:gd name="connsiteX2" fmla="*/ 0 w 21970"/>
              <a:gd name="connsiteY2" fmla="*/ 0 h 6535"/>
              <a:gd name="connsiteX0" fmla="*/ 10000 w 10000"/>
              <a:gd name="connsiteY0" fmla="*/ 9093 h 9093"/>
              <a:gd name="connsiteX1" fmla="*/ 9709 w 10000"/>
              <a:gd name="connsiteY1" fmla="*/ 0 h 9093"/>
              <a:gd name="connsiteX2" fmla="*/ 0 w 10000"/>
              <a:gd name="connsiteY2" fmla="*/ 869 h 9093"/>
              <a:gd name="connsiteX0" fmla="*/ 9418 w 9793"/>
              <a:gd name="connsiteY0" fmla="*/ 3 h 27647"/>
              <a:gd name="connsiteX1" fmla="*/ 9709 w 9793"/>
              <a:gd name="connsiteY1" fmla="*/ 26135 h 27647"/>
              <a:gd name="connsiteX2" fmla="*/ 0 w 9793"/>
              <a:gd name="connsiteY2" fmla="*/ 27091 h 27647"/>
              <a:gd name="connsiteX0" fmla="*/ 7330 w 7713"/>
              <a:gd name="connsiteY0" fmla="*/ 1 h 10000"/>
              <a:gd name="connsiteX1" fmla="*/ 7627 w 7713"/>
              <a:gd name="connsiteY1" fmla="*/ 9453 h 10000"/>
              <a:gd name="connsiteX2" fmla="*/ 0 w 7713"/>
              <a:gd name="connsiteY2" fmla="*/ 9269 h 10000"/>
              <a:gd name="connsiteX0" fmla="*/ 9542 w 10039"/>
              <a:gd name="connsiteY0" fmla="*/ 1 h 10000"/>
              <a:gd name="connsiteX1" fmla="*/ 9927 w 10039"/>
              <a:gd name="connsiteY1" fmla="*/ 9453 h 10000"/>
              <a:gd name="connsiteX2" fmla="*/ 0 w 10039"/>
              <a:gd name="connsiteY2" fmla="*/ 9799 h 10000"/>
              <a:gd name="connsiteX0" fmla="*/ 9542 w 10039"/>
              <a:gd name="connsiteY0" fmla="*/ 1 h 10000"/>
              <a:gd name="connsiteX1" fmla="*/ 9927 w 10039"/>
              <a:gd name="connsiteY1" fmla="*/ 9453 h 10000"/>
              <a:gd name="connsiteX2" fmla="*/ 0 w 10039"/>
              <a:gd name="connsiteY2" fmla="*/ 9269 h 10000"/>
              <a:gd name="connsiteX0" fmla="*/ 9542 w 9983"/>
              <a:gd name="connsiteY0" fmla="*/ 1 h 9453"/>
              <a:gd name="connsiteX1" fmla="*/ 9927 w 9983"/>
              <a:gd name="connsiteY1" fmla="*/ 9453 h 9453"/>
              <a:gd name="connsiteX2" fmla="*/ 0 w 9983"/>
              <a:gd name="connsiteY2" fmla="*/ 9269 h 9453"/>
              <a:gd name="connsiteX0" fmla="*/ 9558 w 9944"/>
              <a:gd name="connsiteY0" fmla="*/ 1 h 10000"/>
              <a:gd name="connsiteX1" fmla="*/ 9944 w 9944"/>
              <a:gd name="connsiteY1" fmla="*/ 10000 h 10000"/>
              <a:gd name="connsiteX2" fmla="*/ 0 w 9944"/>
              <a:gd name="connsiteY2" fmla="*/ 9805 h 10000"/>
              <a:gd name="connsiteX0" fmla="*/ 9612 w 13237"/>
              <a:gd name="connsiteY0" fmla="*/ 1 h 10000"/>
              <a:gd name="connsiteX1" fmla="*/ 13237 w 13237"/>
              <a:gd name="connsiteY1" fmla="*/ 10000 h 10000"/>
              <a:gd name="connsiteX2" fmla="*/ 0 w 13237"/>
              <a:gd name="connsiteY2" fmla="*/ 9805 h 10000"/>
              <a:gd name="connsiteX0" fmla="*/ 6752 w 10377"/>
              <a:gd name="connsiteY0" fmla="*/ 1 h 10000"/>
              <a:gd name="connsiteX1" fmla="*/ 10377 w 10377"/>
              <a:gd name="connsiteY1" fmla="*/ 10000 h 10000"/>
              <a:gd name="connsiteX2" fmla="*/ 0 w 10377"/>
              <a:gd name="connsiteY2" fmla="*/ 9992 h 10000"/>
              <a:gd name="connsiteX0" fmla="*/ 7731 w 10377"/>
              <a:gd name="connsiteY0" fmla="*/ 2 h 8941"/>
              <a:gd name="connsiteX1" fmla="*/ 10377 w 10377"/>
              <a:gd name="connsiteY1" fmla="*/ 8941 h 8941"/>
              <a:gd name="connsiteX2" fmla="*/ 0 w 10377"/>
              <a:gd name="connsiteY2" fmla="*/ 8933 h 8941"/>
              <a:gd name="connsiteX0" fmla="*/ 7450 w 7450"/>
              <a:gd name="connsiteY0" fmla="*/ 6 h 9995"/>
              <a:gd name="connsiteX1" fmla="*/ 5358 w 7450"/>
              <a:gd name="connsiteY1" fmla="*/ 3232 h 9995"/>
              <a:gd name="connsiteX2" fmla="*/ 0 w 7450"/>
              <a:gd name="connsiteY2" fmla="*/ 9995 h 9995"/>
              <a:gd name="connsiteX0" fmla="*/ 13749 w 13749"/>
              <a:gd name="connsiteY0" fmla="*/ 6 h 3563"/>
              <a:gd name="connsiteX1" fmla="*/ 10941 w 13749"/>
              <a:gd name="connsiteY1" fmla="*/ 3234 h 3563"/>
              <a:gd name="connsiteX2" fmla="*/ 0 w 13749"/>
              <a:gd name="connsiteY2" fmla="*/ 3563 h 3563"/>
              <a:gd name="connsiteX0" fmla="*/ 10000 w 10000"/>
              <a:gd name="connsiteY0" fmla="*/ 19 h 9396"/>
              <a:gd name="connsiteX1" fmla="*/ 7958 w 10000"/>
              <a:gd name="connsiteY1" fmla="*/ 9079 h 9396"/>
              <a:gd name="connsiteX2" fmla="*/ 0 w 10000"/>
              <a:gd name="connsiteY2" fmla="*/ 9396 h 9396"/>
              <a:gd name="connsiteX0" fmla="*/ 10000 w 10000"/>
              <a:gd name="connsiteY0" fmla="*/ 20 h 9663"/>
              <a:gd name="connsiteX1" fmla="*/ 7958 w 10000"/>
              <a:gd name="connsiteY1" fmla="*/ 9663 h 9663"/>
              <a:gd name="connsiteX2" fmla="*/ 0 w 10000"/>
              <a:gd name="connsiteY2" fmla="*/ 9355 h 9663"/>
              <a:gd name="connsiteX0" fmla="*/ 9353 w 9353"/>
              <a:gd name="connsiteY0" fmla="*/ 12 h 17112"/>
              <a:gd name="connsiteX1" fmla="*/ 7958 w 9353"/>
              <a:gd name="connsiteY1" fmla="*/ 17112 h 17112"/>
              <a:gd name="connsiteX2" fmla="*/ 0 w 9353"/>
              <a:gd name="connsiteY2" fmla="*/ 16793 h 17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53" h="17112" extrusionOk="0">
                <a:moveTo>
                  <a:pt x="9353" y="12"/>
                </a:moveTo>
                <a:cubicBezTo>
                  <a:pt x="9341" y="-520"/>
                  <a:pt x="7935" y="16353"/>
                  <a:pt x="7958" y="17112"/>
                </a:cubicBezTo>
                <a:lnTo>
                  <a:pt x="0" y="16793"/>
                </a:lnTo>
              </a:path>
            </a:pathLst>
          </a:custGeom>
          <a:ln w="38100">
            <a:solidFill>
              <a:srgbClr val="92D05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97" name="Shape 258"/>
          <p:cNvSpPr/>
          <p:nvPr/>
        </p:nvSpPr>
        <p:spPr>
          <a:xfrm rot="10800000">
            <a:off x="8926201" y="3504777"/>
            <a:ext cx="2186352" cy="167881"/>
          </a:xfrm>
          <a:custGeom>
            <a:avLst/>
            <a:gdLst>
              <a:gd name="connsiteX0" fmla="*/ 21600 w 21600"/>
              <a:gd name="connsiteY0" fmla="*/ 0 h 21600"/>
              <a:gd name="connsiteX1" fmla="*/ 16109 w 21600"/>
              <a:gd name="connsiteY1" fmla="*/ 21033 h 21600"/>
              <a:gd name="connsiteX2" fmla="*/ 0 w 21600"/>
              <a:gd name="connsiteY2" fmla="*/ 21600 h 21600"/>
              <a:gd name="connsiteX0" fmla="*/ 20632 w 20632"/>
              <a:gd name="connsiteY0" fmla="*/ 0 h 34640"/>
              <a:gd name="connsiteX1" fmla="*/ 16109 w 20632"/>
              <a:gd name="connsiteY1" fmla="*/ 34073 h 34640"/>
              <a:gd name="connsiteX2" fmla="*/ 0 w 20632"/>
              <a:gd name="connsiteY2" fmla="*/ 34640 h 34640"/>
              <a:gd name="connsiteX0" fmla="*/ 18998 w 18998"/>
              <a:gd name="connsiteY0" fmla="*/ 0 h 63556"/>
              <a:gd name="connsiteX1" fmla="*/ 16109 w 18998"/>
              <a:gd name="connsiteY1" fmla="*/ 62989 h 63556"/>
              <a:gd name="connsiteX2" fmla="*/ 0 w 18998"/>
              <a:gd name="connsiteY2" fmla="*/ 63556 h 63556"/>
              <a:gd name="connsiteX0" fmla="*/ 22750 w 22750"/>
              <a:gd name="connsiteY0" fmla="*/ 0 h 63556"/>
              <a:gd name="connsiteX1" fmla="*/ 19861 w 22750"/>
              <a:gd name="connsiteY1" fmla="*/ 62989 h 63556"/>
              <a:gd name="connsiteX2" fmla="*/ 0 w 22750"/>
              <a:gd name="connsiteY2" fmla="*/ 63556 h 63556"/>
              <a:gd name="connsiteX0" fmla="*/ 21842 w 21842"/>
              <a:gd name="connsiteY0" fmla="*/ 16387 h 16387"/>
              <a:gd name="connsiteX1" fmla="*/ 19861 w 21842"/>
              <a:gd name="connsiteY1" fmla="*/ 0 h 16387"/>
              <a:gd name="connsiteX2" fmla="*/ 0 w 21842"/>
              <a:gd name="connsiteY2" fmla="*/ 567 h 1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42" h="16387" extrusionOk="0">
                <a:moveTo>
                  <a:pt x="21842" y="16387"/>
                </a:moveTo>
                <a:lnTo>
                  <a:pt x="19861" y="0"/>
                </a:lnTo>
                <a:cubicBezTo>
                  <a:pt x="16024" y="0"/>
                  <a:pt x="3837" y="567"/>
                  <a:pt x="0" y="567"/>
                </a:cubicBezTo>
              </a:path>
            </a:pathLst>
          </a:custGeom>
          <a:ln w="38100">
            <a:solidFill>
              <a:srgbClr val="92D050"/>
            </a:solidFill>
            <a:prstDash val="sysDot"/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3" name="Прямоугольник 72"/>
          <p:cNvSpPr/>
          <p:nvPr/>
        </p:nvSpPr>
        <p:spPr>
          <a:xfrm>
            <a:off x="1211924" y="6066665"/>
            <a:ext cx="5582948" cy="469656"/>
          </a:xfrm>
          <a:prstGeom prst="rect">
            <a:avLst/>
          </a:prstGeom>
        </p:spPr>
        <p:txBody>
          <a:bodyPr wrap="square" lIns="38396" tIns="19197" rIns="38396" bIns="19197">
            <a:spAutoFit/>
          </a:bodyPr>
          <a:lstStyle/>
          <a:p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64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smtClean="0">
                <a:solidFill>
                  <a:srgbClr val="0070C0"/>
                </a:solidFill>
                <a:latin typeface="Trebuchet MS" pitchFamily="34" charset="0"/>
              </a:rPr>
              <a:t>здійснено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виїздів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метою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обстеження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фотофіксацією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199126" y="5623155"/>
            <a:ext cx="5595745" cy="469656"/>
          </a:xfrm>
          <a:prstGeom prst="rect">
            <a:avLst/>
          </a:prstGeom>
        </p:spPr>
        <p:txBody>
          <a:bodyPr wrap="square" lIns="38396" tIns="19197" rIns="38396" bIns="19197">
            <a:spAutoFit/>
          </a:bodyPr>
          <a:lstStyle/>
          <a:p>
            <a:pPr algn="l"/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53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smtClean="0">
                <a:solidFill>
                  <a:srgbClr val="0070C0"/>
                </a:solidFill>
                <a:latin typeface="Trebuchet MS" pitchFamily="34" charset="0"/>
              </a:rPr>
              <a:t>прийнято 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участь у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здійснені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перевірок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у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сфері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надрокористування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та правового статусу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2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1750" y="5719205"/>
            <a:ext cx="792000" cy="792000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78" name="Прямоугольник 77"/>
          <p:cNvSpPr/>
          <p:nvPr/>
        </p:nvSpPr>
        <p:spPr>
          <a:xfrm>
            <a:off x="1199126" y="4674920"/>
            <a:ext cx="5522492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pPr defTabSz="268259"/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Проведено </a:t>
            </a:r>
            <a:r>
              <a:rPr lang="ru-RU" sz="1400" b="1" dirty="0">
                <a:solidFill>
                  <a:srgbClr val="C00000"/>
                </a:solidFill>
                <a:latin typeface="Trebuchet MS" pitchFamily="34" charset="0"/>
              </a:rPr>
              <a:t>1</a:t>
            </a:r>
            <a:r>
              <a:rPr lang="en-US" sz="1400" b="1" dirty="0">
                <a:solidFill>
                  <a:srgbClr val="C00000"/>
                </a:solidFill>
                <a:latin typeface="Trebuchet MS" pitchFamily="34" charset="0"/>
              </a:rPr>
              <a:t>3</a:t>
            </a:r>
            <a:r>
              <a:rPr lang="en-US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засідань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комісії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спорів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на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яких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розглянуто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53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звернення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71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>
                <a:solidFill>
                  <a:srgbClr val="00B050"/>
                </a:solidFill>
                <a:latin typeface="Trebuchet MS" pitchFamily="34" charset="0"/>
              </a:rPr>
              <a:t>Основні підсумки за 2018 рік</a:t>
            </a:r>
          </a:p>
        </p:txBody>
      </p:sp>
      <p:grpSp>
        <p:nvGrpSpPr>
          <p:cNvPr id="74" name="Группа 73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76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Прямоугольник 80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85726" y="572952"/>
            <a:ext cx="11991974" cy="6189799"/>
            <a:chOff x="85726" y="572952"/>
            <a:chExt cx="11991974" cy="6189799"/>
          </a:xfrm>
        </p:grpSpPr>
        <p:sp>
          <p:nvSpPr>
            <p:cNvPr id="67" name="Скругленный прямоугольник 66"/>
            <p:cNvSpPr>
              <a:spLocks/>
            </p:cNvSpPr>
            <p:nvPr/>
          </p:nvSpPr>
          <p:spPr>
            <a:xfrm>
              <a:off x="85726" y="785842"/>
              <a:ext cx="11991974" cy="5976909"/>
            </a:xfrm>
            <a:prstGeom prst="roundRect">
              <a:avLst>
                <a:gd name="adj" fmla="val 6859"/>
              </a:avLst>
            </a:prstGeom>
            <a:noFill/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Скругленный прямоугольник 68"/>
            <p:cNvSpPr/>
            <p:nvPr/>
          </p:nvSpPr>
          <p:spPr>
            <a:xfrm>
              <a:off x="4500999" y="572952"/>
              <a:ext cx="3161427" cy="425781"/>
            </a:xfrm>
            <a:prstGeom prst="roundRect">
              <a:avLst>
                <a:gd name="adj" fmla="val 35715"/>
              </a:avLst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eaLnBrk="0"/>
              <a:r>
                <a:rPr lang="ru-RU" sz="15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Сектор обслуговування </a:t>
              </a:r>
              <a:endParaRPr lang="ru-RU" sz="15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  <a:p>
              <a:pPr algn="ctr" eaLnBrk="0"/>
              <a:r>
                <a:rPr lang="ru-RU" sz="15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фізичних </a:t>
              </a:r>
              <a:r>
                <a:rPr lang="ru-RU" sz="15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осіб ДЗР</a:t>
              </a:r>
              <a:endParaRPr lang="ru-RU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1069036" y="1595807"/>
            <a:ext cx="478775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Не </a:t>
            </a:r>
            <a:r>
              <a:rPr lang="uk-UA" sz="1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пов</a:t>
            </a:r>
            <a:r>
              <a:rPr lang="en-US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’</a:t>
            </a:r>
            <a:r>
              <a:rPr lang="uk-UA" sz="1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язаних</a:t>
            </a:r>
            <a:r>
              <a:rPr lang="uk-UA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із розробленням землевпорядної документації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ru-RU" sz="17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зокрема</a:t>
            </a:r>
            <a:r>
              <a:rPr lang="ru-RU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:</a:t>
            </a:r>
          </a:p>
        </p:txBody>
      </p:sp>
      <p:sp>
        <p:nvSpPr>
          <p:cNvPr id="82" name="Shape 290"/>
          <p:cNvSpPr/>
          <p:nvPr/>
        </p:nvSpPr>
        <p:spPr>
          <a:xfrm>
            <a:off x="201750" y="1455380"/>
            <a:ext cx="792000" cy="792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lang="uk-UA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188</a:t>
            </a:r>
            <a:endParaRPr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1211923" y="5379945"/>
            <a:ext cx="5140730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Прийнято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участь у </a:t>
            </a:r>
            <a:r>
              <a:rPr lang="uk-UA" sz="1400" b="1" dirty="0" smtClean="0">
                <a:solidFill>
                  <a:srgbClr val="C00000"/>
                </a:solidFill>
                <a:latin typeface="Trebuchet MS" pitchFamily="34" charset="0"/>
              </a:rPr>
              <a:t>4</a:t>
            </a:r>
            <a:r>
              <a:rPr lang="en-US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громадських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слуханнях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1211923" y="5144572"/>
            <a:ext cx="5888054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>
                <a:solidFill>
                  <a:srgbClr val="C00000"/>
                </a:solidFill>
                <a:latin typeface="Trebuchet MS" pitchFamily="34" charset="0"/>
              </a:rPr>
              <a:t>33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складено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актів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комісії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з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розгляду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земельних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спорів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300223" y="2734585"/>
            <a:ext cx="5790531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8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стосовно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передачі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ділянок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в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оренду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1182738" y="3210950"/>
            <a:ext cx="5179205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30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надано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дозволів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на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експертну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грошову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оцінку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земель  	не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сільськогосподарського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 err="1">
                <a:solidFill>
                  <a:srgbClr val="0070C0"/>
                </a:solidFill>
                <a:latin typeface="Trebuchet MS" pitchFamily="34" charset="0"/>
              </a:rPr>
              <a:t>призначення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88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1750" y="4780899"/>
            <a:ext cx="792000" cy="7920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90" name="Прямоугольник 89"/>
          <p:cNvSpPr/>
          <p:nvPr/>
        </p:nvSpPr>
        <p:spPr>
          <a:xfrm>
            <a:off x="1178121" y="2957357"/>
            <a:ext cx="5806991" cy="254208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rebuchet MS" pitchFamily="34" charset="0"/>
              </a:rPr>
              <a:t>38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 з приводу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поновлення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</a:t>
            </a:r>
            <a:r>
              <a:rPr lang="ru-RU" sz="1400" b="1" dirty="0">
                <a:solidFill>
                  <a:srgbClr val="0070C0"/>
                </a:solidFill>
                <a:latin typeface="Trebuchet MS" pitchFamily="34" charset="0"/>
              </a:rPr>
              <a:t>терміну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дії</a:t>
            </a:r>
            <a:r>
              <a:rPr lang="ru-RU" sz="1400" b="1" dirty="0" smtClean="0">
                <a:solidFill>
                  <a:srgbClr val="0070C0"/>
                </a:solidFill>
                <a:latin typeface="Trebuchet MS" pitchFamily="34" charset="0"/>
              </a:rPr>
              <a:t> договору </a:t>
            </a:r>
            <a:r>
              <a:rPr lang="ru-RU" sz="1400" b="1" dirty="0" err="1" smtClean="0">
                <a:solidFill>
                  <a:srgbClr val="0070C0"/>
                </a:solidFill>
                <a:latin typeface="Trebuchet MS" pitchFamily="34" charset="0"/>
              </a:rPr>
              <a:t>оренди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1185616" y="3621439"/>
            <a:ext cx="5578624" cy="685096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80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 стосовно відмови в наданні дозволів</a:t>
            </a:r>
          </a:p>
          <a:p>
            <a:r>
              <a:rPr lang="uk-UA" sz="1400" b="1" smtClean="0">
                <a:solidFill>
                  <a:srgbClr val="C00000"/>
                </a:solidFill>
                <a:latin typeface="Trebuchet MS" pitchFamily="34" charset="0"/>
              </a:rPr>
              <a:t>20</a:t>
            </a:r>
            <a:r>
              <a:rPr lang="uk-UA" sz="1400" b="1" smtClean="0">
                <a:solidFill>
                  <a:srgbClr val="0070C0"/>
                </a:solidFill>
                <a:latin typeface="Trebuchet MS" pitchFamily="34" charset="0"/>
              </a:rPr>
              <a:t> щодо відмови в затвердженні проектів по зміні цільового призначення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61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1750" y="2360530"/>
            <a:ext cx="792000" cy="7920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grpSp>
        <p:nvGrpSpPr>
          <p:cNvPr id="3" name="Группа 2"/>
          <p:cNvGrpSpPr/>
          <p:nvPr/>
        </p:nvGrpSpPr>
        <p:grpSpPr>
          <a:xfrm>
            <a:off x="7297047" y="2073074"/>
            <a:ext cx="1859250" cy="1842916"/>
            <a:chOff x="7297047" y="2063530"/>
            <a:chExt cx="1859250" cy="1842916"/>
          </a:xfrm>
        </p:grpSpPr>
        <p:graphicFrame>
          <p:nvGraphicFramePr>
            <p:cNvPr id="64" name="Chart 288"/>
            <p:cNvGraphicFramePr/>
            <p:nvPr>
              <p:extLst>
                <p:ext uri="{D42A27DB-BD31-4B8C-83A1-F6EECF244321}">
                  <p14:modId xmlns:p14="http://schemas.microsoft.com/office/powerpoint/2010/main" val="3973409085"/>
                </p:ext>
              </p:extLst>
            </p:nvPr>
          </p:nvGraphicFramePr>
          <p:xfrm>
            <a:off x="7297047" y="2063530"/>
            <a:ext cx="1859250" cy="18429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96" name="Shape 290"/>
            <p:cNvSpPr/>
            <p:nvPr/>
          </p:nvSpPr>
          <p:spPr>
            <a:xfrm>
              <a:off x="7632000" y="2370543"/>
              <a:ext cx="1188000" cy="1188000"/>
            </a:xfrm>
            <a:prstGeom prst="ellipse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38100" tIns="38100" rIns="38100" bIns="38100" anchor="ctr"/>
            <a:lstStyle/>
            <a:p>
              <a:pPr algn="ctr">
                <a:defRPr sz="30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lang="uk-UA" sz="2400" b="1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itchFamily="34" charset="0"/>
                </a:rPr>
                <a:t>555</a:t>
              </a:r>
              <a:endParaRPr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endParaRPr>
            </a:p>
          </p:txBody>
        </p:sp>
      </p:grpSp>
      <p:sp>
        <p:nvSpPr>
          <p:cNvPr id="57" name="Oval 57">
            <a:extLst>
              <a:ext uri="{FF2B5EF4-FFF2-40B4-BE49-F238E27FC236}">
                <a16:creationId xmlns:a16="http://schemas.microsoft.com/office/drawing/2014/main" id="{9458ABB4-13EC-4691-AC90-890C792569AA}"/>
              </a:ext>
            </a:extLst>
          </p:cNvPr>
          <p:cNvSpPr/>
          <p:nvPr/>
        </p:nvSpPr>
        <p:spPr>
          <a:xfrm>
            <a:off x="201750" y="3243369"/>
            <a:ext cx="792000" cy="7920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endParaRPr lang="id-ID" sz="2400"/>
          </a:p>
        </p:txBody>
      </p:sp>
      <p:sp>
        <p:nvSpPr>
          <p:cNvPr id="55" name="Прямоугольник 54"/>
          <p:cNvSpPr/>
          <p:nvPr/>
        </p:nvSpPr>
        <p:spPr>
          <a:xfrm>
            <a:off x="1194581" y="2262493"/>
            <a:ext cx="5790531" cy="469652"/>
          </a:xfrm>
          <a:prstGeom prst="rect">
            <a:avLst/>
          </a:prstGeom>
        </p:spPr>
        <p:txBody>
          <a:bodyPr wrap="square" lIns="38391" tIns="19195" rIns="38391" bIns="19195">
            <a:spAutoFit/>
          </a:bodyPr>
          <a:lstStyle/>
          <a:p>
            <a:r>
              <a:rPr lang="ru-RU" sz="1400" b="1" smtClean="0">
                <a:solidFill>
                  <a:srgbClr val="C00000"/>
                </a:solidFill>
                <a:latin typeface="Trebuchet MS" pitchFamily="34" charset="0"/>
              </a:rPr>
              <a:t>12</a:t>
            </a:r>
            <a:r>
              <a:rPr lang="ru-RU" sz="1400" b="1" smtClean="0">
                <a:solidFill>
                  <a:srgbClr val="0070C0"/>
                </a:solidFill>
                <a:latin typeface="Trebuchet MS" pitchFamily="34" charset="0"/>
              </a:rPr>
              <a:t>  </a:t>
            </a:r>
            <a:r>
              <a:rPr lang="ru-RU" sz="1400" b="1">
                <a:solidFill>
                  <a:srgbClr val="0070C0"/>
                </a:solidFill>
                <a:latin typeface="Trebuchet MS" pitchFamily="34" charset="0"/>
              </a:rPr>
              <a:t>щодо укладання договорів про встановлення 	земельного сервітут</a:t>
            </a:r>
            <a:endParaRPr lang="ru-RU" sz="1400" b="1" dirty="0">
              <a:solidFill>
                <a:srgbClr val="0070C0"/>
              </a:solidFill>
              <a:latin typeface="Trebuchet MS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069036" y="4358713"/>
            <a:ext cx="475614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7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Інша поточна робота</a:t>
            </a:r>
            <a:endParaRPr lang="ru-RU" sz="17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4794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275"/>
          <p:cNvSpPr>
            <a:spLocks/>
          </p:cNvSpPr>
          <p:nvPr/>
        </p:nvSpPr>
        <p:spPr>
          <a:xfrm>
            <a:off x="5359940" y="172926"/>
            <a:ext cx="6478623" cy="45613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15996" tIns="15996" rIns="15996" bIns="15996" anchor="ctr">
            <a:normAutofit/>
          </a:bodyPr>
          <a:lstStyle>
            <a:lvl1pPr algn="l">
              <a:lnSpc>
                <a:spcPct val="80000"/>
              </a:lnSpc>
              <a:defRPr sz="10000" b="1">
                <a:solidFill>
                  <a:srgbClr val="393941"/>
                </a:solidFill>
                <a:latin typeface="Montserrat-SemiBold"/>
                <a:ea typeface="Montserrat-SemiBold"/>
                <a:cs typeface="Montserrat-SemiBold"/>
                <a:sym typeface="Montserrat-SemiBold"/>
              </a:defRPr>
            </a:lvl1pPr>
          </a:lstStyle>
          <a:p>
            <a:pPr algn="r"/>
            <a:r>
              <a:rPr lang="ru-RU" sz="2800">
                <a:solidFill>
                  <a:srgbClr val="00B050"/>
                </a:solidFill>
                <a:latin typeface="Trebuchet MS" pitchFamily="34" charset="0"/>
              </a:rPr>
              <a:t>Основні підсумки за 2018 рік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44513" y="81356"/>
            <a:ext cx="1857476" cy="546154"/>
            <a:chOff x="244513" y="198092"/>
            <a:chExt cx="1857476" cy="546154"/>
          </a:xfrm>
        </p:grpSpPr>
        <p:pic>
          <p:nvPicPr>
            <p:cNvPr id="16" name="Picture 2" descr="C:\Users\Сережа\Desktop\Vinnytsia_coat_small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13" y="198092"/>
              <a:ext cx="499184" cy="546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Прямоугольник 16"/>
            <p:cNvSpPr/>
            <p:nvPr/>
          </p:nvSpPr>
          <p:spPr>
            <a:xfrm>
              <a:off x="755629" y="252645"/>
              <a:ext cx="1346360" cy="437043"/>
            </a:xfrm>
            <a:prstGeom prst="rect">
              <a:avLst/>
            </a:prstGeom>
          </p:spPr>
          <p:txBody>
            <a:bodyPr wrap="square" anchor="ctr" anchorCtr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Вінницька</a:t>
              </a:r>
              <a:b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</a:br>
              <a:r>
                <a:rPr lang="uk-UA" sz="1400" b="1" i="1" kern="1000" dirty="0">
                  <a:solidFill>
                    <a:srgbClr val="0070C0"/>
                  </a:solidFill>
                  <a:latin typeface="Trebuchet MS" panose="020B0603020202020204" pitchFamily="34" charset="0"/>
                </a:rPr>
                <a:t>міська рада</a:t>
              </a:r>
              <a:endParaRPr lang="ru-RU" sz="1400" kern="10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5726" y="572952"/>
            <a:ext cx="11991974" cy="6189799"/>
            <a:chOff x="85726" y="572952"/>
            <a:chExt cx="11991974" cy="6189799"/>
          </a:xfrm>
        </p:grpSpPr>
        <p:sp>
          <p:nvSpPr>
            <p:cNvPr id="43" name="Скругленный прямоугольник 42"/>
            <p:cNvSpPr>
              <a:spLocks/>
            </p:cNvSpPr>
            <p:nvPr/>
          </p:nvSpPr>
          <p:spPr>
            <a:xfrm>
              <a:off x="85726" y="785842"/>
              <a:ext cx="11991974" cy="5976909"/>
            </a:xfrm>
            <a:prstGeom prst="roundRect">
              <a:avLst>
                <a:gd name="adj" fmla="val 6859"/>
              </a:avLst>
            </a:prstGeom>
            <a:noFill/>
            <a:ln>
              <a:solidFill>
                <a:srgbClr val="FFCC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68"/>
            <p:cNvSpPr/>
            <p:nvPr/>
          </p:nvSpPr>
          <p:spPr>
            <a:xfrm>
              <a:off x="4500999" y="572952"/>
              <a:ext cx="3161427" cy="425781"/>
            </a:xfrm>
            <a:prstGeom prst="roundRect">
              <a:avLst>
                <a:gd name="adj" fmla="val 35715"/>
              </a:avLst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 eaLnBrk="0"/>
              <a:r>
                <a:rPr lang="ru-RU" sz="15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  <a:cs typeface="Times New Roman" panose="02020603050405020304" pitchFamily="18" charset="0"/>
                </a:rPr>
                <a:t>Відділ обліку та фінансово-аналітичної роботи ДЗР</a:t>
              </a:r>
              <a:endParaRPr lang="ru-RU" sz="1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5" name="Диаграмма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855777"/>
              </p:ext>
            </p:extLst>
          </p:nvPr>
        </p:nvGraphicFramePr>
        <p:xfrm>
          <a:off x="457410" y="1122674"/>
          <a:ext cx="3700446" cy="256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7" name="Овал 46"/>
          <p:cNvSpPr>
            <a:spLocks noChangeAspect="1"/>
          </p:cNvSpPr>
          <p:nvPr/>
        </p:nvSpPr>
        <p:spPr>
          <a:xfrm>
            <a:off x="1850791" y="1973533"/>
            <a:ext cx="1134000" cy="1084314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en-US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1</a:t>
            </a:r>
            <a:r>
              <a:rPr lang="uk-UA" sz="1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316,9</a:t>
            </a:r>
            <a:endParaRPr lang="uk-UA" sz="1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629" y="1024883"/>
            <a:ext cx="3333824" cy="2923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Сформованість земель в </a:t>
            </a:r>
            <a:r>
              <a:rPr kumimoji="0" lang="uk-UA" sz="1400" b="1" i="0" u="none" strike="noStrike" cap="none" spc="0" normalizeH="0" baseline="0" dirty="0" err="1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м.Вінниця</a:t>
            </a:r>
            <a:endParaRPr kumimoji="0" lang="uk-UA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rebuchet MS" panose="020B0603020202020204" pitchFamily="34" charset="0"/>
              <a:sym typeface="PT Sans"/>
            </a:endParaRPr>
          </a:p>
        </p:txBody>
      </p:sp>
      <p:graphicFrame>
        <p:nvGraphicFramePr>
          <p:cNvPr id="50" name="Диаграм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708701"/>
              </p:ext>
            </p:extLst>
          </p:nvPr>
        </p:nvGraphicFramePr>
        <p:xfrm>
          <a:off x="4239396" y="1294239"/>
          <a:ext cx="3684631" cy="223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1" name="Овал 50"/>
          <p:cNvSpPr>
            <a:spLocks noChangeAspect="1"/>
          </p:cNvSpPr>
          <p:nvPr/>
        </p:nvSpPr>
        <p:spPr>
          <a:xfrm>
            <a:off x="5514863" y="2008507"/>
            <a:ext cx="1133693" cy="1133695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39759</a:t>
            </a:r>
            <a:endParaRPr lang="ru-RU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32301" y="1012690"/>
            <a:ext cx="3700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Кількість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сформованих ділянок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розрізі видів власності</a:t>
            </a:r>
          </a:p>
        </p:txBody>
      </p:sp>
      <p:graphicFrame>
        <p:nvGraphicFramePr>
          <p:cNvPr id="54" name="Диаграмма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9345629"/>
              </p:ext>
            </p:extLst>
          </p:nvPr>
        </p:nvGraphicFramePr>
        <p:xfrm>
          <a:off x="8155880" y="1294239"/>
          <a:ext cx="3921820" cy="2453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8267574" y="998733"/>
            <a:ext cx="3525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lang="uk-UA" sz="105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Площа земельних ділянок </a:t>
            </a:r>
            <a:r>
              <a:rPr lang="uk-UA" sz="1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у розрізі видів </a:t>
            </a:r>
            <a:r>
              <a:rPr lang="uk-UA" sz="1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власності, га</a:t>
            </a:r>
            <a:endParaRPr lang="uk-UA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4" name="Овал 93"/>
          <p:cNvSpPr>
            <a:spLocks noChangeAspect="1"/>
          </p:cNvSpPr>
          <p:nvPr/>
        </p:nvSpPr>
        <p:spPr>
          <a:xfrm>
            <a:off x="9463140" y="2008202"/>
            <a:ext cx="1134000" cy="1134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7006,44</a:t>
            </a:r>
            <a:endParaRPr lang="uk-UA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  <a:p>
            <a:pPr algn="ctr"/>
            <a:r>
              <a:rPr lang="uk-UA" sz="12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ru-RU" sz="1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7" name="Диаграмма 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577268"/>
              </p:ext>
            </p:extLst>
          </p:nvPr>
        </p:nvGraphicFramePr>
        <p:xfrm>
          <a:off x="660399" y="4067673"/>
          <a:ext cx="4443426" cy="264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8" name="Овал 97"/>
          <p:cNvSpPr>
            <a:spLocks noChangeAspect="1"/>
          </p:cNvSpPr>
          <p:nvPr/>
        </p:nvSpPr>
        <p:spPr>
          <a:xfrm>
            <a:off x="2052789" y="4561170"/>
            <a:ext cx="1655998" cy="165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uk-UA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40551</a:t>
            </a: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391161" y="3679483"/>
            <a:ext cx="2941140" cy="292388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spc="0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Кількість по </a:t>
            </a:r>
            <a:r>
              <a:rPr kumimoji="0" lang="uk-UA" sz="14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rebuchet MS" panose="020B0603020202020204" pitchFamily="34" charset="0"/>
                <a:sym typeface="PT Sans"/>
              </a:rPr>
              <a:t> категоріям земель</a:t>
            </a:r>
            <a:endParaRPr kumimoji="0" lang="uk-UA" sz="1400" b="1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Trebuchet MS" panose="020B0603020202020204" pitchFamily="34" charset="0"/>
              <a:sym typeface="PT Sans"/>
            </a:endParaRPr>
          </a:p>
        </p:txBody>
      </p:sp>
      <p:graphicFrame>
        <p:nvGraphicFramePr>
          <p:cNvPr id="102" name="Диаграмма 10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854762"/>
              </p:ext>
            </p:extLst>
          </p:nvPr>
        </p:nvGraphicFramePr>
        <p:xfrm>
          <a:off x="6681787" y="397187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05" name="Овал 104"/>
          <p:cNvSpPr>
            <a:spLocks noChangeAspect="1"/>
          </p:cNvSpPr>
          <p:nvPr/>
        </p:nvSpPr>
        <p:spPr>
          <a:xfrm>
            <a:off x="8155880" y="4538619"/>
            <a:ext cx="1656000" cy="1656000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7006,44</a:t>
            </a:r>
          </a:p>
          <a:p>
            <a:pPr algn="ctr"/>
            <a:r>
              <a:rPr lang="uk-UA" sz="18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га</a:t>
            </a:r>
            <a:endParaRPr lang="ru-RU" sz="1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107" name="TextBox 1"/>
          <p:cNvSpPr txBox="1"/>
          <p:nvPr/>
        </p:nvSpPr>
        <p:spPr>
          <a:xfrm>
            <a:off x="7389268" y="3684049"/>
            <a:ext cx="3040607" cy="31469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lang="uk-UA" sz="1000" b="1" i="0" u="none" strike="noStrike" kern="1200" baseline="0">
                <a:solidFill>
                  <a:srgbClr val="4F81BD"/>
                </a:solidFill>
                <a:latin typeface="Trebuchet MS" pitchFamily="34" charset="0"/>
                <a:ea typeface="+mn-ea"/>
                <a:cs typeface="+mn-cs"/>
              </a:defRPr>
            </a:pPr>
            <a:r>
              <a:rPr lang="uk-UA" sz="1400" b="1" kern="1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Площа по </a:t>
            </a:r>
            <a:r>
              <a:rPr lang="uk-UA" sz="1400" b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категоріям земель</a:t>
            </a:r>
          </a:p>
        </p:txBody>
      </p:sp>
    </p:spTree>
    <p:extLst>
      <p:ext uri="{BB962C8B-B14F-4D97-AF65-F5344CB8AC3E}">
        <p14:creationId xmlns:p14="http://schemas.microsoft.com/office/powerpoint/2010/main" val="3789818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AC9006"/>
      </a:dk1>
      <a:lt1>
        <a:srgbClr val="A6A7AC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Montserrat-Regular"/>
        <a:ea typeface="Montserrat-Regular"/>
        <a:cs typeface="Montserrat-Regular"/>
      </a:majorFont>
      <a:minorFont>
        <a:latin typeface="Montserrat-Regular"/>
        <a:ea typeface="Montserrat-Regular"/>
        <a:cs typeface="Montserrat-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127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127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8100" tIns="38100" rIns="38100" bIns="38100" numCol="1" spcCol="38100" rtlCol="0" anchor="ctr">
        <a:spAutoFit/>
      </a:bodyPr>
      <a:lstStyle>
        <a:defPPr marL="0" marR="0" indent="0" algn="just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300" b="0" i="0" u="none" strike="noStrike" cap="none" spc="0" normalizeH="0" baseline="0">
            <a:ln>
              <a:noFill/>
            </a:ln>
            <a:solidFill>
              <a:srgbClr val="A6A7AC"/>
            </a:solidFill>
            <a:effectLst/>
            <a:uFillTx/>
            <a:latin typeface="PT Sans"/>
            <a:ea typeface="PT Sans"/>
            <a:cs typeface="PT Sans"/>
            <a:sym typeface="P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White">
    <a:dk1>
      <a:srgbClr val="AC9006"/>
    </a:dk1>
    <a:lt1>
      <a:srgbClr val="A6A7AC"/>
    </a:lt1>
    <a:dk2>
      <a:srgbClr val="53585F"/>
    </a:dk2>
    <a:lt2>
      <a:srgbClr val="DCDEE0"/>
    </a:lt2>
    <a:accent1>
      <a:srgbClr val="0365C0"/>
    </a:accent1>
    <a:accent2>
      <a:srgbClr val="00882B"/>
    </a:accent2>
    <a:accent3>
      <a:srgbClr val="DCBD23"/>
    </a:accent3>
    <a:accent4>
      <a:srgbClr val="DE6A10"/>
    </a:accent4>
    <a:accent5>
      <a:srgbClr val="C82506"/>
    </a:accent5>
    <a:accent6>
      <a:srgbClr val="773F9B"/>
    </a:accent6>
    <a:hlink>
      <a:srgbClr val="0000FF"/>
    </a:hlink>
    <a:folHlink>
      <a:srgbClr val="FF00FF"/>
    </a:folHlink>
  </a:clrScheme>
  <a:fontScheme name="White">
    <a:majorFont>
      <a:latin typeface="Montserrat-Regular"/>
      <a:ea typeface="Montserrat-Regular"/>
      <a:cs typeface="Montserrat-Regular"/>
    </a:majorFont>
    <a:minorFont>
      <a:latin typeface="Montserrat-Regular"/>
      <a:ea typeface="Montserrat-Regular"/>
      <a:cs typeface="Montserrat-Regular"/>
    </a:minorFont>
  </a:fontScheme>
  <a:fmtScheme name="Whit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25400" rotWithShape="0">
            <a:srgbClr val="000000">
              <a:alpha val="50000"/>
            </a:srgbClr>
          </a:outerShdw>
        </a:effectLst>
      </a:effectStyle>
      <a:effectStyle>
        <a:effectLst>
          <a:outerShdw blurRad="12700" dist="12700" dir="5400000" rotWithShape="0">
            <a:srgbClr val="000000">
              <a:alpha val="50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BA08ED8B5B9A548B092F047E8621AC9" ma:contentTypeVersion="0" ma:contentTypeDescription="Створення нового документа." ma:contentTypeScope="" ma:versionID="d941d1bd86f8ff1260a31562a9178a5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ffdeeba82958b12d33e6bb391080f2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51302E-8567-4A38-8593-0BE8460DD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1F3A29D-B23E-4990-9FD6-4D9ED42D9D05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A079C7B-06AC-46EA-A7A5-8F4CD4A24C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7324</TotalTime>
  <Words>1935</Words>
  <Application>Microsoft Office PowerPoint</Application>
  <PresentationFormat>Довільний</PresentationFormat>
  <Paragraphs>350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3" baseType="lpstr">
      <vt:lpstr>Arial</vt:lpstr>
      <vt:lpstr>Calibri</vt:lpstr>
      <vt:lpstr>Helvetica Light</vt:lpstr>
      <vt:lpstr>Helvetica Neue</vt:lpstr>
      <vt:lpstr>Montserrat-Regular</vt:lpstr>
      <vt:lpstr>Montserrat-SemiBold</vt:lpstr>
      <vt:lpstr>PT Sans</vt:lpstr>
      <vt:lpstr>Roboto Regular</vt:lpstr>
      <vt:lpstr>Times New Roman</vt:lpstr>
      <vt:lpstr>Trebuchet MS</vt:lpstr>
      <vt:lpstr>Wingdings</vt:lpstr>
      <vt:lpstr>White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Пошталюк Олександр Григорович</dc:creator>
  <cp:lastModifiedBy>Пошталюк Олександр Григорович</cp:lastModifiedBy>
  <cp:revision>440</cp:revision>
  <cp:lastPrinted>2019-01-23T11:57:37Z</cp:lastPrinted>
  <dcterms:modified xsi:type="dcterms:W3CDTF">2020-01-29T10:11:48Z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0x0101005BA08ED8B5B9A548B092F047E8621AC9</vt:lpwstr>
  </property>
</Properties>
</file>